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0" r:id="rId3"/>
    <p:sldId id="261" r:id="rId4"/>
    <p:sldId id="262" r:id="rId5"/>
    <p:sldId id="266" r:id="rId6"/>
    <p:sldId id="268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28" d="100"/>
          <a:sy n="128" d="100"/>
        </p:scale>
        <p:origin x="-104" y="-5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5248"/>
            <a:ext cx="7772400" cy="97840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52800"/>
            <a:ext cx="7772400" cy="87782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F3AAD-CB9F-254E-977F-9E6DEAC1AACA}" type="datetimeFigureOut">
              <a:rPr lang="en-US" smtClean="0"/>
              <a:t>9/23/14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7D71-379D-1C4F-96CF-3BCA546B12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5082" y="969264"/>
            <a:ext cx="3657600" cy="1161288"/>
          </a:xfrm>
        </p:spPr>
        <p:txBody>
          <a:bodyPr anchor="b">
            <a:noAutofit/>
          </a:bodyPr>
          <a:lstStyle>
            <a:lvl1pPr algn="l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63388" y="510988"/>
            <a:ext cx="3657600" cy="5553636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853" y="2130552"/>
            <a:ext cx="3657600" cy="358444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10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F3AAD-CB9F-254E-977F-9E6DEAC1AACA}" type="datetimeFigureOut">
              <a:rPr lang="en-US" smtClean="0"/>
              <a:t>9/23/14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7D71-379D-1C4F-96CF-3BCA546B12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1376"/>
            <a:ext cx="7776882" cy="1014984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457199"/>
            <a:ext cx="5486400" cy="3644153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F3AAD-CB9F-254E-977F-9E6DEAC1AACA}" type="datetimeFigureOut">
              <a:rPr lang="en-US" smtClean="0"/>
              <a:t>9/23/14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7D71-379D-1C4F-96CF-3BCA546B12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5141"/>
            <a:ext cx="7776882" cy="1013011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F3AAD-CB9F-254E-977F-9E6DEAC1AACA}" type="datetimeFigureOut">
              <a:rPr lang="en-US" smtClean="0"/>
              <a:t>9/23/14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7D71-379D-1C4F-96CF-3BCA546B129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68580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>
            <a:off x="341249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>
            <a:off x="341249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8" name="Picture Placeholder 2"/>
          <p:cNvSpPr>
            <a:spLocks noGrp="1"/>
          </p:cNvSpPr>
          <p:nvPr>
            <p:ph type="pic" idx="16"/>
          </p:nvPr>
        </p:nvSpPr>
        <p:spPr>
          <a:xfrm>
            <a:off x="613918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9" name="Picture Placeholder 2"/>
          <p:cNvSpPr>
            <a:spLocks noGrp="1"/>
          </p:cNvSpPr>
          <p:nvPr>
            <p:ph type="pic" idx="17"/>
          </p:nvPr>
        </p:nvSpPr>
        <p:spPr>
          <a:xfrm>
            <a:off x="613918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F3AAD-CB9F-254E-977F-9E6DEAC1AACA}" type="datetimeFigureOut">
              <a:rPr lang="en-US" smtClean="0"/>
              <a:t>9/23/14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7D71-379D-1C4F-96CF-3BCA546B12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3400"/>
            <a:ext cx="1600200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6019800" cy="55927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F3AAD-CB9F-254E-977F-9E6DEAC1AACA}" type="datetimeFigureOut">
              <a:rPr lang="en-US" smtClean="0"/>
              <a:t>9/23/14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7D71-379D-1C4F-96CF-3BCA546B12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69141"/>
            <a:ext cx="7770813" cy="425702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F3AAD-CB9F-254E-977F-9E6DEAC1AACA}" type="datetimeFigureOut">
              <a:rPr lang="en-US" smtClean="0"/>
              <a:t>9/23/14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7D71-379D-1C4F-96CF-3BCA546B12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67200"/>
            <a:ext cx="7772400" cy="977153"/>
          </a:xfrm>
        </p:spPr>
        <p:txBody>
          <a:bodyPr anchor="b" anchorCtr="0"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9" y="5257800"/>
            <a:ext cx="7770813" cy="874058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F3AAD-CB9F-254E-977F-9E6DEAC1AACA}" type="datetimeFigureOut">
              <a:rPr lang="en-US" smtClean="0"/>
              <a:t>9/23/14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7D71-379D-1C4F-96CF-3BCA546B129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540000">
            <a:off x="2056196" y="424650"/>
            <a:ext cx="5031609" cy="337580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0813" cy="1743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756647"/>
            <a:ext cx="7770813" cy="1281953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F3AAD-CB9F-254E-977F-9E6DEAC1AACA}" type="datetimeFigureOut">
              <a:rPr lang="en-US" smtClean="0"/>
              <a:t>9/23/14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7D71-379D-1C4F-96CF-3BCA546B12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4733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F3AAD-CB9F-254E-977F-9E6DEAC1AACA}" type="datetimeFigureOut">
              <a:rPr lang="en-US" smtClean="0"/>
              <a:t>9/23/14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7D71-379D-1C4F-96CF-3BCA546B12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45526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45526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F3AAD-CB9F-254E-977F-9E6DEAC1AACA}" type="datetimeFigureOut">
              <a:rPr lang="en-US" smtClean="0"/>
              <a:t>9/23/14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7D71-379D-1C4F-96CF-3BCA546B129A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86205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936966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F3AAD-CB9F-254E-977F-9E6DEAC1AACA}" type="datetimeFigureOut">
              <a:rPr lang="en-US" smtClean="0"/>
              <a:t>9/23/14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7D71-379D-1C4F-96CF-3BCA546B12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F3AAD-CB9F-254E-977F-9E6DEAC1AACA}" type="datetimeFigureOut">
              <a:rPr lang="en-US" smtClean="0"/>
              <a:t>9/23/14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7D71-379D-1C4F-96CF-3BCA546B12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5" y="971550"/>
            <a:ext cx="3657600" cy="1162050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457200"/>
            <a:ext cx="3657600" cy="5668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5" y="2133601"/>
            <a:ext cx="3657600" cy="3581400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F3AAD-CB9F-254E-977F-9E6DEAC1AACA}" type="datetimeFigureOut">
              <a:rPr lang="en-US" smtClean="0"/>
              <a:t>9/23/14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D7D71-379D-1C4F-96CF-3BCA546B12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752600"/>
            <a:ext cx="7770813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043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2DFF3AAD-CB9F-254E-977F-9E6DEAC1AACA}" type="datetimeFigureOut">
              <a:rPr lang="en-US" smtClean="0"/>
              <a:t>9/23/14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29100" y="635635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14AD7D71-379D-1C4F-96CF-3BCA546B129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Tx/>
        <a:buBlip>
          <a:blip r:embed="rId16"/>
        </a:buBlip>
        <a:defRPr sz="22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20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5pPr>
      <a:lvl6pPr marL="20558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6pPr>
      <a:lvl7pPr marL="23987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7pPr>
      <a:lvl8pPr marL="2743200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8pPr>
      <a:lvl9pPr marL="3087688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Relationship Id="rId3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4937" y="99212"/>
            <a:ext cx="7772400" cy="1766192"/>
          </a:xfrm>
        </p:spPr>
        <p:txBody>
          <a:bodyPr/>
          <a:lstStyle/>
          <a:p>
            <a:r>
              <a:rPr lang="en-US" dirty="0" smtClean="0"/>
              <a:t>The Challenges of Egypt’s Transition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73232" y="5966926"/>
            <a:ext cx="3070768" cy="87782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Joshua Stacher</a:t>
            </a:r>
          </a:p>
          <a:p>
            <a:r>
              <a:rPr lang="en-US" dirty="0" smtClean="0"/>
              <a:t>Kent State University</a:t>
            </a:r>
          </a:p>
          <a:p>
            <a:r>
              <a:rPr lang="en-US" dirty="0" smtClean="0"/>
              <a:t>September 2014</a:t>
            </a:r>
            <a:endParaRPr lang="en-US" dirty="0"/>
          </a:p>
        </p:txBody>
      </p:sp>
      <p:pic>
        <p:nvPicPr>
          <p:cNvPr id="4" name="Picture 3" descr="egyp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02" y="2006032"/>
            <a:ext cx="5528076" cy="36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030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4"/>
            <a:ext cx="7770813" cy="88101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SCAF’s Transition </a:t>
            </a:r>
            <a:br>
              <a:rPr lang="en-US" dirty="0" smtClean="0"/>
            </a:br>
            <a:r>
              <a:rPr lang="en-US" sz="3100" dirty="0" smtClean="0"/>
              <a:t>(February 2011-July 2012)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56833"/>
            <a:ext cx="3620177" cy="4469330"/>
          </a:xfrm>
        </p:spPr>
        <p:txBody>
          <a:bodyPr/>
          <a:lstStyle/>
          <a:p>
            <a:pPr marL="457200" indent="-457200">
              <a:buAutoNum type="arabicParenR"/>
            </a:pPr>
            <a:r>
              <a:rPr lang="en-US" dirty="0" err="1" smtClean="0"/>
              <a:t>Electionization</a:t>
            </a:r>
            <a:endParaRPr lang="en-US" dirty="0" smtClean="0"/>
          </a:p>
          <a:p>
            <a:pPr marL="457200" indent="-457200">
              <a:buAutoNum type="arabicParenR"/>
            </a:pPr>
            <a:r>
              <a:rPr lang="en-US" dirty="0" smtClean="0"/>
              <a:t>The Unreformed State</a:t>
            </a:r>
          </a:p>
          <a:p>
            <a:pPr marL="457200" indent="-457200">
              <a:buAutoNum type="arabicParenR"/>
            </a:pPr>
            <a:r>
              <a:rPr lang="en-US" dirty="0" smtClean="0"/>
              <a:t>State Violence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TantawiSpeech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188" y="1180619"/>
            <a:ext cx="3363425" cy="2010743"/>
          </a:xfrm>
          <a:prstGeom prst="rect">
            <a:avLst/>
          </a:prstGeom>
        </p:spPr>
      </p:pic>
      <p:pic>
        <p:nvPicPr>
          <p:cNvPr id="7" name="Picture 6" descr="InteriorMinistr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066" y="3452562"/>
            <a:ext cx="3534185" cy="2356123"/>
          </a:xfrm>
          <a:prstGeom prst="rect">
            <a:avLst/>
          </a:prstGeom>
        </p:spPr>
      </p:pic>
      <p:pic>
        <p:nvPicPr>
          <p:cNvPr id="8" name="Picture 7" descr="Election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63" y="3452562"/>
            <a:ext cx="3764940" cy="2356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442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168727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SCAF’s Transition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86893" y="4524047"/>
            <a:ext cx="469720" cy="1602115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maspero9october2011_4_moheetyoum_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921" y="1413528"/>
            <a:ext cx="2846292" cy="2087281"/>
          </a:xfrm>
          <a:prstGeom prst="rect">
            <a:avLst/>
          </a:prstGeom>
        </p:spPr>
      </p:pic>
      <p:pic>
        <p:nvPicPr>
          <p:cNvPr id="5" name="Picture 4" descr="blue_bra_01_custom-bd460798b934a1dc88306e282cd53086bc462d81-s6-c3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802" y="1479985"/>
            <a:ext cx="2889504" cy="2020824"/>
          </a:xfrm>
          <a:prstGeom prst="rect">
            <a:avLst/>
          </a:prstGeom>
        </p:spPr>
      </p:pic>
      <p:pic>
        <p:nvPicPr>
          <p:cNvPr id="6" name="Picture 5" descr="ApptsNeverDi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992" y="3758760"/>
            <a:ext cx="4444878" cy="295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475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4"/>
            <a:ext cx="7770813" cy="970304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Morsi’s</a:t>
            </a:r>
            <a:r>
              <a:rPr lang="en-US" dirty="0" smtClean="0"/>
              <a:t> Presidency </a:t>
            </a:r>
            <a:br>
              <a:rPr lang="en-US" dirty="0" smtClean="0"/>
            </a:br>
            <a:r>
              <a:rPr lang="en-US" sz="3100" dirty="0"/>
              <a:t>(</a:t>
            </a:r>
            <a:r>
              <a:rPr lang="en-US" sz="3100" dirty="0" smtClean="0"/>
              <a:t>July 2012-July 2013)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016" y="1706441"/>
            <a:ext cx="7770813" cy="654796"/>
          </a:xfrm>
        </p:spPr>
        <p:txBody>
          <a:bodyPr/>
          <a:lstStyle/>
          <a:p>
            <a:pPr marL="0" indent="0" algn="ctr">
              <a:buNone/>
            </a:pPr>
            <a:r>
              <a:rPr lang="en-US" sz="2600" dirty="0" smtClean="0"/>
              <a:t>Break towards the State or Break towards the Street?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Content Placeholder 4"/>
          <p:cNvPicPr>
            <a:picLocks noGrp="1" noChangeAspect="1"/>
          </p:cNvPicPr>
          <p:nvPr/>
        </p:nvPicPr>
        <p:blipFill>
          <a:blip r:embed="rId2"/>
          <a:srcRect t="1373" b="1373"/>
          <a:stretch>
            <a:fillRect/>
          </a:stretch>
        </p:blipFill>
        <p:spPr bwMode="auto">
          <a:xfrm>
            <a:off x="1527926" y="2688635"/>
            <a:ext cx="5919478" cy="323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408581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4"/>
            <a:ext cx="7658271" cy="1000068"/>
          </a:xfrm>
        </p:spPr>
        <p:txBody>
          <a:bodyPr/>
          <a:lstStyle/>
          <a:p>
            <a:r>
              <a:rPr lang="en-US" dirty="0" smtClean="0"/>
              <a:t>2011 &amp;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720" y="1333398"/>
            <a:ext cx="4483357" cy="5045905"/>
          </a:xfrm>
        </p:spPr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2011: Military unprepared, Revolutionaries + Muslim Brothers Overthrow Mubarak</a:t>
            </a:r>
          </a:p>
          <a:p>
            <a:pPr>
              <a:buFontTx/>
              <a:buChar char="-"/>
            </a:pPr>
            <a:r>
              <a:rPr lang="en-US" dirty="0" smtClean="0"/>
              <a:t>2013: Military Prepared, Revolutionaries + Old State Overthrow </a:t>
            </a:r>
            <a:r>
              <a:rPr lang="en-US" dirty="0" err="1" smtClean="0"/>
              <a:t>Morsi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Now, Egypt’s Electorate of Thirds Cannot Cooperate</a:t>
            </a:r>
          </a:p>
          <a:p>
            <a:pPr>
              <a:buFontTx/>
              <a:buChar char="-"/>
            </a:pPr>
            <a:r>
              <a:rPr lang="en-US" dirty="0" smtClean="0"/>
              <a:t>The King-like Generals</a:t>
            </a:r>
          </a:p>
          <a:p>
            <a:pPr>
              <a:buFontTx/>
              <a:buChar char="-"/>
            </a:pPr>
            <a:r>
              <a:rPr lang="en-US" dirty="0" smtClean="0"/>
              <a:t>Return of the Old State?</a:t>
            </a:r>
          </a:p>
        </p:txBody>
      </p:sp>
      <p:pic>
        <p:nvPicPr>
          <p:cNvPr id="4" name="Picture 3" descr="ND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077" y="1408803"/>
            <a:ext cx="3479020" cy="2609265"/>
          </a:xfrm>
          <a:prstGeom prst="rect">
            <a:avLst/>
          </a:prstGeom>
        </p:spPr>
      </p:pic>
      <p:pic>
        <p:nvPicPr>
          <p:cNvPr id="5" name="Picture 4" descr="la-mideast-egypt-jpeg-0e1ad.jpg-20120630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8895" y="4156964"/>
            <a:ext cx="4649807" cy="234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40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Violence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5663" y="4901052"/>
            <a:ext cx="4524254" cy="126990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outlawing of the MB, State Violence, and a crackdown on dissent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Baqeri_d2013072908580658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56" y="1872988"/>
            <a:ext cx="4069069" cy="2284939"/>
          </a:xfrm>
          <a:prstGeom prst="rect">
            <a:avLst/>
          </a:prstGeom>
        </p:spPr>
      </p:pic>
      <p:pic>
        <p:nvPicPr>
          <p:cNvPr id="5" name="Picture 4" descr="egypt-massacre-1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411" y="4628770"/>
            <a:ext cx="2625800" cy="1750534"/>
          </a:xfrm>
          <a:prstGeom prst="rect">
            <a:avLst/>
          </a:prstGeom>
        </p:spPr>
      </p:pic>
      <p:pic>
        <p:nvPicPr>
          <p:cNvPr id="6" name="Picture 5" descr="rabaa_scorche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586" y="1872988"/>
            <a:ext cx="3714711" cy="2476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052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4"/>
            <a:ext cx="7770813" cy="7818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Unresolved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406" y="956395"/>
            <a:ext cx="3471353" cy="3686708"/>
          </a:xfrm>
        </p:spPr>
        <p:txBody>
          <a:bodyPr>
            <a:normAutofit fontScale="92500"/>
          </a:bodyPr>
          <a:lstStyle/>
          <a:p>
            <a:pPr marL="457200" indent="-457200">
              <a:buAutoNum type="arabicParenR"/>
            </a:pPr>
            <a:r>
              <a:rPr lang="en-US" dirty="0" smtClean="0"/>
              <a:t>Stability vs. Mobilization</a:t>
            </a:r>
          </a:p>
          <a:p>
            <a:pPr marL="457200" indent="-457200">
              <a:buAutoNum type="arabicParenR"/>
            </a:pPr>
            <a:r>
              <a:rPr lang="en-US" dirty="0" smtClean="0"/>
              <a:t>Elections &amp; the Precedent of a Coup</a:t>
            </a:r>
          </a:p>
          <a:p>
            <a:pPr marL="457200" indent="-457200">
              <a:buAutoNum type="arabicParenR"/>
            </a:pPr>
            <a:r>
              <a:rPr lang="en-US" dirty="0" smtClean="0"/>
              <a:t>Polarization</a:t>
            </a:r>
          </a:p>
          <a:p>
            <a:pPr marL="457200" indent="-457200">
              <a:buAutoNum type="arabicParenR"/>
            </a:pPr>
            <a:r>
              <a:rPr lang="en-US" dirty="0" smtClean="0"/>
              <a:t>Restive Population</a:t>
            </a:r>
          </a:p>
          <a:p>
            <a:pPr marL="457200" indent="-457200">
              <a:buAutoNum type="arabicParenR"/>
            </a:pPr>
            <a:r>
              <a:rPr lang="en-US" dirty="0" smtClean="0"/>
              <a:t>No Bread, No Freedom, No Social Justice</a:t>
            </a:r>
            <a:endParaRPr lang="en-US" dirty="0"/>
          </a:p>
        </p:txBody>
      </p:sp>
      <p:pic>
        <p:nvPicPr>
          <p:cNvPr id="6" name="Picture 5" descr="Sectarianism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02" y="4266098"/>
            <a:ext cx="4164847" cy="2339256"/>
          </a:xfrm>
          <a:prstGeom prst="rect">
            <a:avLst/>
          </a:prstGeom>
        </p:spPr>
      </p:pic>
      <p:pic>
        <p:nvPicPr>
          <p:cNvPr id="7" name="Picture 6" descr="130703-egypt-el-sisi.380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580" y="956395"/>
            <a:ext cx="2555561" cy="27825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4251" y="4089996"/>
            <a:ext cx="4315706" cy="258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345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Story">
  <a:themeElements>
    <a:clrScheme name="Story">
      <a:dk1>
        <a:sysClr val="windowText" lastClr="000000"/>
      </a:dk1>
      <a:lt1>
        <a:sysClr val="window" lastClr="FFFFFF"/>
      </a:lt1>
      <a:dk2>
        <a:srgbClr val="212121"/>
      </a:dk2>
      <a:lt2>
        <a:srgbClr val="CDD4D7"/>
      </a:lt2>
      <a:accent1>
        <a:srgbClr val="1D86CD"/>
      </a:accent1>
      <a:accent2>
        <a:srgbClr val="732E9A"/>
      </a:accent2>
      <a:accent3>
        <a:srgbClr val="B50B1B"/>
      </a:accent3>
      <a:accent4>
        <a:srgbClr val="E8950E"/>
      </a:accent4>
      <a:accent5>
        <a:srgbClr val="55992B"/>
      </a:accent5>
      <a:accent6>
        <a:srgbClr val="2C9C89"/>
      </a:accent6>
      <a:hlink>
        <a:srgbClr val="EC4D4D"/>
      </a:hlink>
      <a:folHlink>
        <a:srgbClr val="F8CE8A"/>
      </a:folHlink>
    </a:clrScheme>
    <a:fontScheme name="Story">
      <a:maj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Story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  <a:lumMod val="120000"/>
              </a:schemeClr>
              <a:schemeClr val="phClr">
                <a:satMod val="350000"/>
                <a:lumMod val="150000"/>
              </a:schemeClr>
            </a:duotone>
          </a:blip>
          <a:tile tx="0" ty="0" sx="20000" sy="20000" flip="none" algn="ctr"/>
        </a:blipFill>
        <a:gradFill rotWithShape="1">
          <a:gsLst>
            <a:gs pos="0">
              <a:schemeClr val="phClr">
                <a:shade val="20000"/>
                <a:satMod val="130000"/>
              </a:schemeClr>
            </a:gs>
            <a:gs pos="5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200000"/>
                <a:lumMod val="120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2100000" sx="104000" sy="104000" algn="br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127000" dist="63500" dir="5400000" sx="103000" sy="103000" rotWithShape="0">
              <a:srgbClr val="000000">
                <a:alpha val="75000"/>
              </a:srgbClr>
            </a:outerShdw>
          </a:effectLst>
          <a:scene3d>
            <a:camera prst="perspectiveFront" fov="3000000"/>
            <a:lightRig rig="balanced" dir="t">
              <a:rot lat="0" lon="0" rev="18000000"/>
            </a:lightRig>
          </a:scene3d>
          <a:sp3d prstMaterial="plastic">
            <a:bevelT w="254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60000"/>
                <a:satMod val="4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Story.thmx</Template>
  <TotalTime>149</TotalTime>
  <Words>119</Words>
  <Application>Microsoft Macintosh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Story</vt:lpstr>
      <vt:lpstr>The Challenges of Egypt’s Transition</vt:lpstr>
      <vt:lpstr>SCAF’s Transition  (February 2011-July 2012)</vt:lpstr>
      <vt:lpstr>SCAF’s Transition</vt:lpstr>
      <vt:lpstr>Morsi’s Presidency  (July 2012-July 2013)</vt:lpstr>
      <vt:lpstr>2011 &amp; 2013</vt:lpstr>
      <vt:lpstr>More Violence</vt:lpstr>
      <vt:lpstr>Unresolved Issues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Challenges of Egypt’s Transition</dc:title>
  <dc:creator>Joshua Stacher</dc:creator>
  <cp:lastModifiedBy>Josh Stacher</cp:lastModifiedBy>
  <cp:revision>24</cp:revision>
  <dcterms:created xsi:type="dcterms:W3CDTF">2013-07-23T23:43:00Z</dcterms:created>
  <dcterms:modified xsi:type="dcterms:W3CDTF">2014-09-23T16:24:37Z</dcterms:modified>
</cp:coreProperties>
</file>