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2"/>
    <p:sldId id="277" r:id="rId3"/>
    <p:sldId id="271" r:id="rId4"/>
    <p:sldId id="272" r:id="rId5"/>
    <p:sldId id="281" r:id="rId6"/>
    <p:sldId id="280" r:id="rId7"/>
    <p:sldId id="282" r:id="rId8"/>
    <p:sldId id="283" r:id="rId9"/>
    <p:sldId id="279" r:id="rId10"/>
  </p:sldIdLst>
  <p:sldSz cx="9144000" cy="6858000" type="screen4x3"/>
  <p:notesSz cx="6797675" cy="9926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8E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4529" autoAdjust="0"/>
  </p:normalViewPr>
  <p:slideViewPr>
    <p:cSldViewPr>
      <p:cViewPr>
        <p:scale>
          <a:sx n="73" d="100"/>
          <a:sy n="73" d="100"/>
        </p:scale>
        <p:origin x="-1296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20AD0-E51C-450C-96FB-577CB3C51576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4C114-B4A4-46AC-93DB-FE8ED7F7B3B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8511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7FF29ED0-BE45-41E0-B763-16EE59114AB9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D16A489F-97D1-4742-8859-B7D66D95039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7549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D642E-6678-49B2-8E2A-961E1C68D20C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8960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Russian folklore, not least in the writings of Nikolai Gogol, the flat, monotonous and vast territory is transformed into a symbol of endless potential. </a:t>
            </a:r>
          </a:p>
          <a:p>
            <a:endParaRPr lang="fi-FI" dirty="0" smtClean="0"/>
          </a:p>
          <a:p>
            <a:r>
              <a:rPr lang="fi-FI" dirty="0" smtClean="0"/>
              <a:t>The </a:t>
            </a:r>
            <a:r>
              <a:rPr lang="fi-FI" dirty="0" err="1" smtClean="0"/>
              <a:t>ethos</a:t>
            </a:r>
            <a:r>
              <a:rPr lang="fi-FI" dirty="0" smtClean="0"/>
              <a:t> of </a:t>
            </a:r>
            <a:r>
              <a:rPr lang="fi-FI" dirty="0" err="1" smtClean="0"/>
              <a:t>starting</a:t>
            </a:r>
            <a:r>
              <a:rPr lang="fi-FI" dirty="0" smtClean="0"/>
              <a:t> </a:t>
            </a:r>
            <a:r>
              <a:rPr lang="fi-FI" dirty="0" err="1" smtClean="0"/>
              <a:t>anew</a:t>
            </a:r>
            <a:r>
              <a:rPr lang="fi-FI" dirty="0" smtClean="0"/>
              <a:t> - </a:t>
            </a:r>
            <a:r>
              <a:rPr lang="fi-FI" dirty="0" err="1" smtClean="0"/>
              <a:t>this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was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reinforced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special</a:t>
            </a:r>
            <a:r>
              <a:rPr lang="fi-FI" baseline="0" dirty="0" smtClean="0"/>
              <a:t> </a:t>
            </a:r>
            <a:r>
              <a:rPr lang="fi-FI" baseline="0" dirty="0" err="1" smtClean="0"/>
              <a:t>legislation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created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favourable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conditions</a:t>
            </a:r>
            <a:endParaRPr lang="fi-FI" baseline="0" dirty="0" smtClean="0"/>
          </a:p>
          <a:p>
            <a:r>
              <a:rPr lang="fi-FI" baseline="0" dirty="0" smtClean="0"/>
              <a:t>for </a:t>
            </a:r>
            <a:r>
              <a:rPr lang="fi-FI" baseline="0" dirty="0" err="1" smtClean="0"/>
              <a:t>companies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would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settle</a:t>
            </a:r>
            <a:r>
              <a:rPr lang="fi-FI" baseline="0" dirty="0" smtClean="0"/>
              <a:t> to the new </a:t>
            </a:r>
            <a:r>
              <a:rPr lang="fi-FI" baseline="0" dirty="0" err="1" smtClean="0"/>
              <a:t>innovation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town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lso in a sense that one would adopt best foreign practices, implement them first at this place and later 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xtend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these practices to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Russia as a whole.</a:t>
            </a:r>
            <a:endParaRPr lang="fi-FI" baseline="0" dirty="0" smtClean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A489F-97D1-4742-8859-B7D66D950394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90446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The </a:t>
            </a:r>
            <a:r>
              <a:rPr lang="fi-FI" dirty="0" err="1" smtClean="0"/>
              <a:t>political</a:t>
            </a:r>
            <a:r>
              <a:rPr lang="fi-FI" baseline="0" dirty="0" smtClean="0"/>
              <a:t> </a:t>
            </a:r>
            <a:r>
              <a:rPr lang="fi-FI" baseline="0" dirty="0" err="1" smtClean="0"/>
              <a:t>landscape</a:t>
            </a:r>
            <a:r>
              <a:rPr lang="fi-FI" baseline="0" dirty="0" smtClean="0"/>
              <a:t> of </a:t>
            </a:r>
            <a:r>
              <a:rPr lang="fi-FI" baseline="0" dirty="0" err="1" smtClean="0"/>
              <a:t>Russia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after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Winter</a:t>
            </a:r>
            <a:r>
              <a:rPr lang="fi-FI" baseline="0" dirty="0" smtClean="0"/>
              <a:t> 2012 is </a:t>
            </a:r>
            <a:r>
              <a:rPr lang="fi-FI" baseline="0" dirty="0" err="1" smtClean="0"/>
              <a:t>quite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different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fi-FI" baseline="0" dirty="0" smtClean="0"/>
              <a:t>The open </a:t>
            </a:r>
            <a:r>
              <a:rPr lang="fi-FI" baseline="0" dirty="0" err="1" smtClean="0"/>
              <a:t>space</a:t>
            </a:r>
            <a:r>
              <a:rPr lang="fi-FI" baseline="0" dirty="0" smtClean="0"/>
              <a:t> of </a:t>
            </a:r>
            <a:r>
              <a:rPr lang="fi-FI" baseline="0" dirty="0" err="1" smtClean="0"/>
              <a:t>freedom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potential</a:t>
            </a:r>
            <a:r>
              <a:rPr lang="fi-FI" baseline="0" dirty="0" smtClean="0"/>
              <a:t> is </a:t>
            </a:r>
            <a:r>
              <a:rPr lang="fi-FI" baseline="0" dirty="0" err="1" smtClean="0"/>
              <a:t>replaced</a:t>
            </a:r>
            <a:r>
              <a:rPr lang="fi-FI" baseline="0" dirty="0" smtClean="0"/>
              <a:t> with </a:t>
            </a:r>
            <a:r>
              <a:rPr lang="fi-FI" baseline="0" dirty="0" err="1" smtClean="0"/>
              <a:t>clear-cut</a:t>
            </a:r>
            <a:r>
              <a:rPr lang="fi-FI" baseline="0" dirty="0" smtClean="0"/>
              <a:t> FRONTLINE</a:t>
            </a:r>
            <a:endParaRPr lang="fi-FI" dirty="0" smtClean="0"/>
          </a:p>
          <a:p>
            <a:r>
              <a:rPr lang="fi-FI" dirty="0" err="1" smtClean="0"/>
              <a:t>dividing</a:t>
            </a:r>
            <a:r>
              <a:rPr lang="fi-FI" baseline="0" dirty="0" smtClean="0"/>
              <a:t> the </a:t>
            </a:r>
            <a:r>
              <a:rPr lang="fi-FI" dirty="0" smtClean="0"/>
              <a:t>Kremlin </a:t>
            </a:r>
            <a:r>
              <a:rPr lang="fi-FI" dirty="0" err="1" smtClean="0"/>
              <a:t>supporters</a:t>
            </a:r>
            <a:r>
              <a:rPr lang="fi-FI" dirty="0" smtClean="0"/>
              <a:t> and </a:t>
            </a:r>
            <a:r>
              <a:rPr lang="fi-FI" dirty="0" err="1" smtClean="0"/>
              <a:t>anti-Putin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activists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fi-FI" b="1" baseline="0" dirty="0" err="1" smtClean="0"/>
              <a:t>This</a:t>
            </a:r>
            <a:r>
              <a:rPr lang="fi-FI" b="1" baseline="0" dirty="0" smtClean="0"/>
              <a:t> </a:t>
            </a:r>
            <a:r>
              <a:rPr lang="fi-FI" b="1" baseline="0" dirty="0" err="1" smtClean="0"/>
              <a:t>makes</a:t>
            </a:r>
            <a:r>
              <a:rPr lang="fi-FI" b="1" baseline="0" dirty="0" smtClean="0"/>
              <a:t> </a:t>
            </a:r>
            <a:r>
              <a:rPr lang="fi-FI" b="1" baseline="0" dirty="0" err="1" smtClean="0"/>
              <a:t>sense</a:t>
            </a:r>
            <a:r>
              <a:rPr lang="fi-FI" b="1" baseline="0" dirty="0" smtClean="0"/>
              <a:t> </a:t>
            </a:r>
            <a:r>
              <a:rPr lang="fi-FI" b="1" baseline="0" dirty="0" err="1" smtClean="0"/>
              <a:t>because</a:t>
            </a:r>
            <a:r>
              <a:rPr lang="fi-FI" b="1" baseline="0" dirty="0" smtClean="0"/>
              <a:t> </a:t>
            </a:r>
            <a:r>
              <a:rPr lang="fi-FI" b="1" baseline="0" dirty="0" err="1" smtClean="0"/>
              <a:t>support</a:t>
            </a:r>
            <a:r>
              <a:rPr lang="fi-FI" b="1" baseline="0" dirty="0" smtClean="0"/>
              <a:t> for Putin </a:t>
            </a:r>
            <a:r>
              <a:rPr lang="fi-FI" baseline="0" dirty="0" err="1" smtClean="0"/>
              <a:t>from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those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echelons</a:t>
            </a:r>
            <a:r>
              <a:rPr lang="fi-FI" baseline="0" dirty="0" smtClean="0"/>
              <a:t> of </a:t>
            </a:r>
            <a:r>
              <a:rPr lang="fi-FI" baseline="0" dirty="0" err="1" smtClean="0"/>
              <a:t>population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have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benefited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from</a:t>
            </a:r>
            <a:r>
              <a:rPr lang="fi-FI" baseline="0" dirty="0" smtClean="0"/>
              <a:t> the supression of </a:t>
            </a:r>
            <a:r>
              <a:rPr lang="fi-FI" baseline="0" dirty="0" err="1" smtClean="0"/>
              <a:t>reforms</a:t>
            </a:r>
            <a:r>
              <a:rPr lang="fi-FI" baseline="0" dirty="0" smtClean="0"/>
              <a:t>,</a:t>
            </a:r>
          </a:p>
          <a:p>
            <a:r>
              <a:rPr lang="fi-FI" baseline="0" dirty="0" err="1" smtClean="0"/>
              <a:t>expects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state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support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industries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regions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rather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calls</a:t>
            </a:r>
            <a:r>
              <a:rPr lang="fi-FI" baseline="0" dirty="0" smtClean="0"/>
              <a:t> for </a:t>
            </a:r>
            <a:r>
              <a:rPr lang="fi-FI" baseline="0" dirty="0" err="1" smtClean="0"/>
              <a:t>market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reforms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liberalization</a:t>
            </a:r>
            <a:r>
              <a:rPr lang="fi-FI" baseline="0" dirty="0" smtClean="0"/>
              <a:t>.</a:t>
            </a:r>
            <a:endParaRPr lang="fi-FI" baseline="0" dirty="0" smtClean="0"/>
          </a:p>
          <a:p>
            <a:endParaRPr lang="fi-FI" baseline="0" dirty="0" smtClean="0"/>
          </a:p>
          <a:p>
            <a:r>
              <a:rPr lang="fi-FI" baseline="0" dirty="0" smtClean="0"/>
              <a:t>Igor </a:t>
            </a:r>
            <a:r>
              <a:rPr lang="fi-FI" baseline="0" dirty="0" err="1" smtClean="0"/>
              <a:t>Holmanskii</a:t>
            </a:r>
            <a:r>
              <a:rPr lang="fi-FI" baseline="0" dirty="0" smtClean="0"/>
              <a:t>, an </a:t>
            </a:r>
            <a:r>
              <a:rPr lang="fi-FI" baseline="0" dirty="0" err="1" smtClean="0"/>
              <a:t>engineer</a:t>
            </a:r>
            <a:r>
              <a:rPr lang="fi-FI" baseline="0" dirty="0" smtClean="0"/>
              <a:t> at </a:t>
            </a:r>
            <a:r>
              <a:rPr lang="fi-FI" baseline="0" dirty="0" err="1" smtClean="0"/>
              <a:t>Uralvagonzavod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currently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presidential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envoy</a:t>
            </a:r>
            <a:r>
              <a:rPr lang="fi-FI" baseline="0" dirty="0" smtClean="0"/>
              <a:t> of Ural </a:t>
            </a:r>
            <a:r>
              <a:rPr lang="fi-FI" baseline="0" dirty="0" err="1" smtClean="0"/>
              <a:t>Federal</a:t>
            </a:r>
            <a:r>
              <a:rPr lang="fi-FI" baseline="0" dirty="0" smtClean="0"/>
              <a:t> </a:t>
            </a:r>
            <a:r>
              <a:rPr lang="fi-FI" baseline="0" dirty="0" err="1" smtClean="0"/>
              <a:t>District</a:t>
            </a:r>
            <a:r>
              <a:rPr lang="fi-FI" baseline="0" dirty="0" smtClean="0"/>
              <a:t> </a:t>
            </a:r>
            <a:r>
              <a:rPr lang="fi-FI" baseline="0" dirty="0" smtClean="0"/>
              <a:t>is </a:t>
            </a:r>
            <a:r>
              <a:rPr lang="fi-FI" baseline="0" dirty="0" smtClean="0"/>
              <a:t>a </a:t>
            </a:r>
            <a:r>
              <a:rPr lang="fi-FI" baseline="0" dirty="0" err="1" smtClean="0"/>
              <a:t>symbol</a:t>
            </a:r>
            <a:r>
              <a:rPr lang="fi-FI" baseline="0" dirty="0" smtClean="0"/>
              <a:t> </a:t>
            </a:r>
            <a:r>
              <a:rPr lang="fi-FI" baseline="0" dirty="0" smtClean="0"/>
              <a:t>of </a:t>
            </a:r>
            <a:r>
              <a:rPr lang="fi-FI" baseline="0" dirty="0" err="1" smtClean="0"/>
              <a:t>this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change</a:t>
            </a:r>
            <a:r>
              <a:rPr lang="fi-FI" baseline="0" dirty="0" smtClean="0"/>
              <a:t>.</a:t>
            </a:r>
          </a:p>
          <a:p>
            <a:endParaRPr lang="fi-FI" dirty="0" smtClean="0"/>
          </a:p>
          <a:p>
            <a:r>
              <a:rPr lang="fi-FI" dirty="0" err="1" smtClean="0"/>
              <a:t>What</a:t>
            </a:r>
            <a:r>
              <a:rPr lang="fi-FI" dirty="0" smtClean="0"/>
              <a:t> is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important</a:t>
            </a:r>
            <a:r>
              <a:rPr lang="fi-FI" dirty="0" smtClean="0"/>
              <a:t> is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cooperation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between</a:t>
            </a:r>
            <a:r>
              <a:rPr lang="fi-FI" baseline="0" dirty="0" smtClean="0"/>
              <a:t> the </a:t>
            </a:r>
            <a:r>
              <a:rPr lang="fi-FI" dirty="0" smtClean="0"/>
              <a:t>defence </a:t>
            </a:r>
            <a:r>
              <a:rPr lang="fi-FI" dirty="0" err="1" smtClean="0"/>
              <a:t>industry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through</a:t>
            </a:r>
            <a:r>
              <a:rPr lang="fi-FI" baseline="0" dirty="0" smtClean="0"/>
              <a:t> </a:t>
            </a:r>
            <a:r>
              <a:rPr lang="fi-FI" baseline="0" dirty="0" smtClean="0"/>
              <a:t>the Union of </a:t>
            </a:r>
            <a:r>
              <a:rPr lang="fi-FI" baseline="0" dirty="0" err="1" smtClean="0"/>
              <a:t>Machine-Builders</a:t>
            </a:r>
            <a:r>
              <a:rPr lang="fi-FI" baseline="0" dirty="0" smtClean="0"/>
              <a:t> </a:t>
            </a:r>
            <a:r>
              <a:rPr lang="fi-FI" baseline="0" dirty="0" smtClean="0"/>
              <a:t>- with the </a:t>
            </a:r>
            <a:r>
              <a:rPr lang="fi-FI" baseline="0" dirty="0" smtClean="0"/>
              <a:t>”National </a:t>
            </a:r>
            <a:r>
              <a:rPr lang="fi-FI" baseline="0" dirty="0" err="1" smtClean="0"/>
              <a:t>Front</a:t>
            </a:r>
            <a:r>
              <a:rPr lang="fi-FI" baseline="0" dirty="0" smtClean="0"/>
              <a:t>”.</a:t>
            </a:r>
          </a:p>
          <a:p>
            <a:r>
              <a:rPr lang="fi-FI" baseline="0" dirty="0" err="1" smtClean="0"/>
              <a:t>This</a:t>
            </a:r>
            <a:r>
              <a:rPr lang="fi-FI" baseline="0" dirty="0" smtClean="0"/>
              <a:t> is a </a:t>
            </a:r>
            <a:r>
              <a:rPr lang="fi-FI" baseline="0" dirty="0" err="1" smtClean="0"/>
              <a:t>force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can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influence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legislation</a:t>
            </a:r>
            <a:r>
              <a:rPr lang="fi-FI" baseline="0" smtClean="0"/>
              <a:t>.</a:t>
            </a:r>
            <a:endParaRPr lang="fi-FI" baseline="0" dirty="0" smtClean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A489F-97D1-4742-8859-B7D66D950394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91697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baseline="0" dirty="0" smtClean="0"/>
              <a:t>The </a:t>
            </a:r>
            <a:r>
              <a:rPr lang="fi-FI" baseline="0" dirty="0" err="1" smtClean="0"/>
              <a:t>basic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starting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point</a:t>
            </a:r>
            <a:r>
              <a:rPr lang="fi-FI" baseline="0" dirty="0" smtClean="0"/>
              <a:t> is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the defence </a:t>
            </a:r>
            <a:r>
              <a:rPr lang="fi-FI" baseline="0" dirty="0" err="1" smtClean="0"/>
              <a:t>industry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should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carry</a:t>
            </a:r>
            <a:r>
              <a:rPr lang="fi-FI" baseline="0" dirty="0" smtClean="0"/>
              <a:t> out </a:t>
            </a:r>
            <a:r>
              <a:rPr lang="fi-FI" baseline="0" dirty="0" err="1" smtClean="0"/>
              <a:t>two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things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simultaneously</a:t>
            </a:r>
            <a:r>
              <a:rPr lang="fi-FI" baseline="0" dirty="0" smtClean="0"/>
              <a:t>:</a:t>
            </a:r>
          </a:p>
          <a:p>
            <a:r>
              <a:rPr lang="fi-FI" baseline="0" dirty="0" err="1" smtClean="0"/>
              <a:t>produce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modern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weaponry</a:t>
            </a:r>
            <a:r>
              <a:rPr lang="fi-FI" baseline="0" dirty="0" smtClean="0"/>
              <a:t> for the Russian </a:t>
            </a:r>
            <a:r>
              <a:rPr lang="fi-FI" baseline="0" dirty="0" err="1" smtClean="0"/>
              <a:t>armed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forces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renew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itself</a:t>
            </a:r>
            <a:r>
              <a:rPr lang="fi-FI" baseline="0" dirty="0" smtClean="0"/>
              <a:t> - in </a:t>
            </a:r>
            <a:r>
              <a:rPr lang="fi-FI" baseline="0" dirty="0" err="1" smtClean="0"/>
              <a:t>other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words</a:t>
            </a:r>
            <a:r>
              <a:rPr lang="fi-FI" baseline="0" dirty="0" smtClean="0"/>
              <a:t>, </a:t>
            </a:r>
            <a:r>
              <a:rPr lang="fi-FI" baseline="0" dirty="0" err="1" smtClean="0"/>
              <a:t>go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through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considerable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restructuring</a:t>
            </a:r>
            <a:endParaRPr lang="fi-FI" baseline="0" dirty="0" smtClean="0"/>
          </a:p>
          <a:p>
            <a:r>
              <a:rPr lang="fi-FI" baseline="0" dirty="0" smtClean="0"/>
              <a:t>for </a:t>
            </a:r>
            <a:r>
              <a:rPr lang="fi-FI" baseline="0" dirty="0" err="1" smtClean="0"/>
              <a:t>it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be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able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produce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those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modern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weapons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fi-FI" baseline="0" dirty="0" err="1" smtClean="0"/>
              <a:t>There</a:t>
            </a:r>
            <a:r>
              <a:rPr lang="fi-FI" baseline="0" dirty="0" smtClean="0"/>
              <a:t> is a set of </a:t>
            </a:r>
            <a:r>
              <a:rPr lang="fi-FI" baseline="0" dirty="0" err="1" smtClean="0"/>
              <a:t>contradictions</a:t>
            </a:r>
            <a:r>
              <a:rPr lang="fi-FI" baseline="0" dirty="0" smtClean="0"/>
              <a:t> in </a:t>
            </a:r>
            <a:r>
              <a:rPr lang="fi-FI" baseline="0" dirty="0" err="1" smtClean="0"/>
              <a:t>dealing</a:t>
            </a:r>
            <a:r>
              <a:rPr lang="fi-FI" baseline="0" dirty="0" smtClean="0"/>
              <a:t> with </a:t>
            </a:r>
            <a:r>
              <a:rPr lang="fi-FI" baseline="0" dirty="0" err="1" smtClean="0"/>
              <a:t>these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tasks</a:t>
            </a:r>
            <a:r>
              <a:rPr lang="fi-FI" baseline="0" dirty="0" smtClean="0"/>
              <a:t>, </a:t>
            </a:r>
            <a:r>
              <a:rPr lang="fi-FI" baseline="0" dirty="0" err="1" smtClean="0"/>
              <a:t>some</a:t>
            </a:r>
            <a:r>
              <a:rPr lang="fi-FI" baseline="0" dirty="0" smtClean="0"/>
              <a:t> of </a:t>
            </a:r>
            <a:r>
              <a:rPr lang="fi-FI" baseline="0" dirty="0" err="1" smtClean="0"/>
              <a:t>which</a:t>
            </a:r>
            <a:r>
              <a:rPr lang="fi-FI" baseline="0" dirty="0" smtClean="0"/>
              <a:t> </a:t>
            </a:r>
            <a:r>
              <a:rPr lang="fi-FI" baseline="0" dirty="0" err="1" smtClean="0"/>
              <a:t>have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become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more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pronounced</a:t>
            </a:r>
            <a:r>
              <a:rPr lang="fi-FI" baseline="0" dirty="0" smtClean="0"/>
              <a:t> in </a:t>
            </a:r>
            <a:r>
              <a:rPr lang="fi-FI" baseline="0" dirty="0" err="1" smtClean="0"/>
              <a:t>last</a:t>
            </a:r>
            <a:r>
              <a:rPr lang="fi-FI" baseline="0" dirty="0" smtClean="0"/>
              <a:t> 12 </a:t>
            </a:r>
            <a:r>
              <a:rPr lang="fi-FI" baseline="0" dirty="0" err="1" smtClean="0"/>
              <a:t>months</a:t>
            </a:r>
            <a:r>
              <a:rPr lang="fi-FI" baseline="0" dirty="0" smtClean="0"/>
              <a:t>,</a:t>
            </a:r>
          </a:p>
          <a:p>
            <a:r>
              <a:rPr lang="fi-FI" baseline="0" dirty="0" smtClean="0"/>
              <a:t>and </a:t>
            </a:r>
            <a:r>
              <a:rPr lang="fi-FI" baseline="0" dirty="0" err="1" smtClean="0"/>
              <a:t>some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are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given</a:t>
            </a:r>
            <a:r>
              <a:rPr lang="fi-FI" baseline="0" dirty="0" smtClean="0"/>
              <a:t> a new </a:t>
            </a:r>
            <a:r>
              <a:rPr lang="fi-FI" baseline="0" dirty="0" err="1" smtClean="0"/>
              <a:t>interpretation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 smtClean="0"/>
              <a:t>I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focus</a:t>
            </a:r>
            <a:r>
              <a:rPr lang="fi-FI" baseline="0" dirty="0" smtClean="0"/>
              <a:t> on </a:t>
            </a:r>
            <a:r>
              <a:rPr lang="fi-FI" baseline="0" dirty="0" err="1" smtClean="0"/>
              <a:t>logic</a:t>
            </a:r>
            <a:r>
              <a:rPr lang="fi-FI" baseline="0" dirty="0" smtClean="0"/>
              <a:t> of </a:t>
            </a:r>
            <a:r>
              <a:rPr lang="fi-FI" baseline="0" dirty="0" err="1" smtClean="0"/>
              <a:t>argumentation</a:t>
            </a:r>
            <a:r>
              <a:rPr lang="fi-FI" baseline="0" dirty="0" smtClean="0"/>
              <a:t>.</a:t>
            </a:r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A489F-97D1-4742-8859-B7D66D950394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4039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The </a:t>
            </a:r>
            <a:r>
              <a:rPr lang="fi-FI" dirty="0" err="1" smtClean="0"/>
              <a:t>argument</a:t>
            </a:r>
            <a:r>
              <a:rPr lang="fi-FI" dirty="0" smtClean="0"/>
              <a:t> is </a:t>
            </a:r>
            <a:r>
              <a:rPr lang="fi-FI" dirty="0" err="1" smtClean="0"/>
              <a:t>used</a:t>
            </a:r>
            <a:r>
              <a:rPr lang="fi-FI" dirty="0" smtClean="0"/>
              <a:t> to</a:t>
            </a:r>
            <a:r>
              <a:rPr lang="fi-FI" baseline="0" dirty="0" smtClean="0"/>
              <a:t> </a:t>
            </a:r>
            <a:r>
              <a:rPr lang="fi-FI" baseline="0" dirty="0" err="1" smtClean="0"/>
              <a:t>legitimate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significant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investments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arms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procurement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modernization</a:t>
            </a:r>
            <a:r>
              <a:rPr lang="fi-FI" baseline="0" dirty="0" smtClean="0"/>
              <a:t> of defence </a:t>
            </a:r>
            <a:r>
              <a:rPr lang="fi-FI" baseline="0" dirty="0" err="1" smtClean="0"/>
              <a:t>industry</a:t>
            </a:r>
            <a:r>
              <a:rPr lang="fi-FI" baseline="0" dirty="0" smtClean="0"/>
              <a:t>.</a:t>
            </a:r>
          </a:p>
          <a:p>
            <a:endParaRPr lang="fi-FI" dirty="0" smtClean="0"/>
          </a:p>
          <a:p>
            <a:r>
              <a:rPr lang="fi-FI" b="1" dirty="0" smtClean="0"/>
              <a:t>The </a:t>
            </a:r>
            <a:r>
              <a:rPr lang="fi-FI" b="1" dirty="0" err="1" smtClean="0"/>
              <a:t>hero</a:t>
            </a:r>
            <a:r>
              <a:rPr lang="fi-FI" b="1" baseline="0" dirty="0" smtClean="0"/>
              <a:t> of Labour</a:t>
            </a:r>
            <a:r>
              <a:rPr lang="fi-FI" baseline="0" dirty="0" smtClean="0"/>
              <a:t> = Igor </a:t>
            </a:r>
            <a:r>
              <a:rPr lang="fi-FI" baseline="0" dirty="0" err="1" smtClean="0"/>
              <a:t>Holmanskii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came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up</a:t>
            </a:r>
            <a:r>
              <a:rPr lang="fi-FI" baseline="0" dirty="0" smtClean="0"/>
              <a:t> with the idea in August 2012, </a:t>
            </a:r>
            <a:r>
              <a:rPr lang="fi-FI" baseline="0" dirty="0" err="1" smtClean="0"/>
              <a:t>approved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President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few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weeks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ago</a:t>
            </a:r>
            <a:endParaRPr lang="fi-FI" baseline="0" dirty="0" smtClean="0"/>
          </a:p>
          <a:p>
            <a:r>
              <a:rPr lang="fi-FI" baseline="0" dirty="0" smtClean="0"/>
              <a:t>State is in </a:t>
            </a:r>
            <a:r>
              <a:rPr lang="fi-FI" baseline="0" dirty="0" err="1" smtClean="0"/>
              <a:t>search</a:t>
            </a:r>
            <a:r>
              <a:rPr lang="fi-FI" baseline="0" dirty="0" smtClean="0"/>
              <a:t> for ”</a:t>
            </a:r>
            <a:r>
              <a:rPr lang="fi-FI" b="1" baseline="0" dirty="0" err="1" smtClean="0"/>
              <a:t>young</a:t>
            </a:r>
            <a:r>
              <a:rPr lang="fi-FI" b="1" baseline="0" dirty="0" smtClean="0"/>
              <a:t> </a:t>
            </a:r>
            <a:r>
              <a:rPr lang="fi-FI" b="1" baseline="0" dirty="0" err="1" smtClean="0"/>
              <a:t>enthusiasts</a:t>
            </a:r>
            <a:r>
              <a:rPr lang="fi-FI" baseline="0" dirty="0" smtClean="0"/>
              <a:t>” </a:t>
            </a:r>
            <a:r>
              <a:rPr lang="fi-FI" baseline="0" dirty="0" err="1" smtClean="0"/>
              <a:t>who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can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generate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novel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ideas</a:t>
            </a:r>
            <a:r>
              <a:rPr lang="fi-FI" baseline="0" dirty="0" smtClean="0"/>
              <a:t> for </a:t>
            </a:r>
            <a:r>
              <a:rPr lang="fi-FI" baseline="0" dirty="0" err="1" smtClean="0"/>
              <a:t>high-technology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production</a:t>
            </a:r>
            <a:r>
              <a:rPr lang="fi-FI" baseline="0" dirty="0" smtClean="0"/>
              <a:t>.</a:t>
            </a:r>
          </a:p>
          <a:p>
            <a:r>
              <a:rPr lang="fi-FI" b="1" baseline="0" dirty="0" err="1" smtClean="0"/>
              <a:t>Contradictions</a:t>
            </a:r>
            <a:r>
              <a:rPr lang="fi-FI" baseline="0" dirty="0" smtClean="0"/>
              <a:t>: a) </a:t>
            </a:r>
            <a:r>
              <a:rPr lang="fi-FI" baseline="0" dirty="0" err="1" smtClean="0"/>
              <a:t>un-paid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salaries</a:t>
            </a:r>
            <a:endParaRPr lang="fi-FI" baseline="0" dirty="0" smtClean="0"/>
          </a:p>
          <a:p>
            <a:r>
              <a:rPr lang="fi-FI" baseline="0" dirty="0" smtClean="0"/>
              <a:t>	   b) </a:t>
            </a:r>
            <a:r>
              <a:rPr lang="fi-FI" baseline="0" dirty="0" err="1" smtClean="0"/>
              <a:t>vice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prime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minister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Dmitry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Rogozin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has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promised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double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salaries</a:t>
            </a:r>
            <a:r>
              <a:rPr lang="fi-FI" baseline="0" dirty="0" smtClean="0"/>
              <a:t> at defence </a:t>
            </a:r>
            <a:r>
              <a:rPr lang="fi-FI" baseline="0" dirty="0" err="1" smtClean="0"/>
              <a:t>industry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enterprises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by</a:t>
            </a:r>
            <a:r>
              <a:rPr lang="fi-FI" baseline="0" dirty="0" smtClean="0"/>
              <a:t> 2018</a:t>
            </a:r>
          </a:p>
          <a:p>
            <a:endParaRPr lang="fi-FI" b="1" baseline="0" dirty="0" smtClean="0"/>
          </a:p>
          <a:p>
            <a:r>
              <a:rPr lang="fi-FI" b="1" baseline="0" dirty="0" err="1" smtClean="0"/>
              <a:t>Rostechnology</a:t>
            </a:r>
            <a:r>
              <a:rPr lang="fi-FI" b="1" baseline="0" dirty="0" smtClean="0"/>
              <a:t> Company </a:t>
            </a:r>
            <a:endParaRPr lang="fi-FI" b="1" baseline="0" dirty="0" smtClean="0"/>
          </a:p>
          <a:p>
            <a:r>
              <a:rPr lang="fi-FI" baseline="0" dirty="0" smtClean="0"/>
              <a:t>2/3 of defence </a:t>
            </a:r>
            <a:r>
              <a:rPr lang="fi-FI" baseline="0" dirty="0" err="1" smtClean="0"/>
              <a:t>industry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enterprises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partly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or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totally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state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owned</a:t>
            </a:r>
            <a:r>
              <a:rPr lang="fi-FI" baseline="0" dirty="0" smtClean="0"/>
              <a:t>, </a:t>
            </a:r>
            <a:r>
              <a:rPr lang="fi-FI" baseline="0" dirty="0" err="1" smtClean="0"/>
              <a:t>over</a:t>
            </a:r>
            <a:r>
              <a:rPr lang="fi-FI" baseline="0" dirty="0" smtClean="0"/>
              <a:t> 60 % of </a:t>
            </a:r>
            <a:r>
              <a:rPr lang="fi-FI" baseline="0" dirty="0" err="1" smtClean="0"/>
              <a:t>research</a:t>
            </a:r>
            <a:r>
              <a:rPr lang="fi-FI" baseline="0" dirty="0" smtClean="0"/>
              <a:t> and </a:t>
            </a:r>
            <a:r>
              <a:rPr lang="fi-FI" baseline="0" dirty="0" err="1" smtClean="0"/>
              <a:t>production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takes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place</a:t>
            </a:r>
            <a:r>
              <a:rPr lang="fi-FI" baseline="0" dirty="0" smtClean="0"/>
              <a:t> at </a:t>
            </a:r>
            <a:r>
              <a:rPr lang="fi-FI" baseline="0" dirty="0" err="1" smtClean="0"/>
              <a:t>vertically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integrated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state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corporations</a:t>
            </a:r>
            <a:r>
              <a:rPr lang="fi-FI" baseline="0" dirty="0" smtClean="0"/>
              <a:t>. </a:t>
            </a:r>
            <a:r>
              <a:rPr lang="fi-FI" baseline="0" dirty="0" err="1" smtClean="0"/>
              <a:t>Rostekhnology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corporation</a:t>
            </a:r>
            <a:r>
              <a:rPr lang="fi-FI" baseline="0" dirty="0" smtClean="0"/>
              <a:t> is </a:t>
            </a:r>
            <a:r>
              <a:rPr lang="fi-FI" baseline="0" dirty="0" err="1" smtClean="0"/>
              <a:t>perhaps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most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important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fi-FI" baseline="0" dirty="0" smtClean="0"/>
              <a:t>The </a:t>
            </a:r>
            <a:r>
              <a:rPr lang="fi-FI" baseline="0" dirty="0" err="1" smtClean="0"/>
              <a:t>question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is </a:t>
            </a:r>
            <a:r>
              <a:rPr lang="fi-FI" baseline="0" dirty="0" err="1" smtClean="0"/>
              <a:t>not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asked</a:t>
            </a:r>
            <a:r>
              <a:rPr lang="fi-FI" baseline="0" dirty="0" smtClean="0"/>
              <a:t> (in </a:t>
            </a:r>
            <a:r>
              <a:rPr lang="fi-FI" baseline="0" dirty="0" err="1" smtClean="0"/>
              <a:t>this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context</a:t>
            </a:r>
            <a:r>
              <a:rPr lang="fi-FI" baseline="0" dirty="0" smtClean="0"/>
              <a:t>) is, </a:t>
            </a:r>
            <a:r>
              <a:rPr lang="fi-FI" baseline="0" dirty="0" err="1" smtClean="0"/>
              <a:t>whether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state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corporations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really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work</a:t>
            </a:r>
            <a:r>
              <a:rPr lang="fi-FI" baseline="0" dirty="0" smtClean="0"/>
              <a:t>? </a:t>
            </a:r>
            <a:r>
              <a:rPr lang="fi-FI" baseline="0" dirty="0" err="1" smtClean="0"/>
              <a:t>Will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young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engineers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be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interested</a:t>
            </a:r>
            <a:r>
              <a:rPr lang="fi-FI" baseline="0" dirty="0" smtClean="0"/>
              <a:t> to </a:t>
            </a:r>
          </a:p>
          <a:p>
            <a:r>
              <a:rPr lang="fi-FI" baseline="0" dirty="0" err="1" smtClean="0"/>
              <a:t>work</a:t>
            </a:r>
            <a:r>
              <a:rPr lang="fi-FI" baseline="0" dirty="0" smtClean="0"/>
              <a:t> in </a:t>
            </a:r>
            <a:r>
              <a:rPr lang="fi-FI" baseline="0" dirty="0" err="1" smtClean="0"/>
              <a:t>this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sector</a:t>
            </a:r>
            <a:r>
              <a:rPr lang="fi-FI" baseline="0" dirty="0" smtClean="0"/>
              <a:t>? </a:t>
            </a:r>
            <a:endParaRPr lang="fi-FI" baseline="0" dirty="0" smtClean="0"/>
          </a:p>
          <a:p>
            <a:endParaRPr lang="fi-FI" baseline="0" dirty="0" smtClean="0"/>
          </a:p>
          <a:p>
            <a:endParaRPr lang="fi-FI" baseline="0" dirty="0" smtClean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A489F-97D1-4742-8859-B7D66D950394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5341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 smtClean="0"/>
              <a:t>This</a:t>
            </a:r>
            <a:r>
              <a:rPr lang="fi-FI" dirty="0" smtClean="0"/>
              <a:t> is </a:t>
            </a:r>
            <a:r>
              <a:rPr lang="fi-FI" dirty="0" err="1" smtClean="0"/>
              <a:t>more</a:t>
            </a:r>
            <a:r>
              <a:rPr lang="fi-FI" dirty="0" smtClean="0"/>
              <a:t> </a:t>
            </a:r>
            <a:r>
              <a:rPr lang="fi-FI" dirty="0" err="1" smtClean="0"/>
              <a:t>delicate</a:t>
            </a:r>
            <a:r>
              <a:rPr lang="fi-FI" dirty="0" smtClean="0"/>
              <a:t> </a:t>
            </a:r>
            <a:r>
              <a:rPr lang="fi-FI" dirty="0" err="1" smtClean="0"/>
              <a:t>argument</a:t>
            </a:r>
            <a:r>
              <a:rPr lang="fi-FI" dirty="0" smtClean="0"/>
              <a:t> to </a:t>
            </a:r>
            <a:r>
              <a:rPr lang="fi-FI" dirty="0" err="1" smtClean="0"/>
              <a:t>present</a:t>
            </a:r>
            <a:r>
              <a:rPr lang="fi-FI" dirty="0" smtClean="0"/>
              <a:t> in </a:t>
            </a:r>
            <a:r>
              <a:rPr lang="fi-FI" dirty="0" err="1" smtClean="0"/>
              <a:t>public</a:t>
            </a:r>
            <a:r>
              <a:rPr lang="fi-FI" dirty="0" smtClean="0"/>
              <a:t>.</a:t>
            </a:r>
          </a:p>
          <a:p>
            <a:r>
              <a:rPr lang="fi-FI" baseline="0" dirty="0" err="1" smtClean="0"/>
              <a:t>It</a:t>
            </a:r>
            <a:r>
              <a:rPr lang="fi-FI" baseline="0" dirty="0" smtClean="0"/>
              <a:t> is </a:t>
            </a:r>
            <a:r>
              <a:rPr lang="fi-FI" baseline="0" dirty="0" err="1" smtClean="0"/>
              <a:t>generally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acknowledged</a:t>
            </a:r>
            <a:r>
              <a:rPr lang="fi-FI" baseline="0" dirty="0" smtClean="0"/>
              <a:t> </a:t>
            </a:r>
            <a:r>
              <a:rPr lang="fi-FI" baseline="0" dirty="0" err="1" smtClean="0"/>
              <a:t>that</a:t>
            </a:r>
            <a:r>
              <a:rPr lang="fi-FI" baseline="0" dirty="0" smtClean="0"/>
              <a:t> in </a:t>
            </a:r>
            <a:r>
              <a:rPr lang="fi-FI" baseline="0" dirty="0" err="1" smtClean="0"/>
              <a:t>order</a:t>
            </a:r>
            <a:r>
              <a:rPr lang="fi-FI" baseline="0" dirty="0" smtClean="0"/>
              <a:t> to </a:t>
            </a:r>
            <a:r>
              <a:rPr lang="fi-FI" baseline="0" dirty="0" err="1" smtClean="0"/>
              <a:t>produce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modern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weaponry</a:t>
            </a:r>
            <a:r>
              <a:rPr lang="fi-FI" baseline="0" dirty="0" smtClean="0"/>
              <a:t> the </a:t>
            </a:r>
            <a:r>
              <a:rPr lang="fi-FI" baseline="0" dirty="0" err="1" smtClean="0"/>
              <a:t>current</a:t>
            </a:r>
            <a:r>
              <a:rPr lang="fi-FI" baseline="0" dirty="0" smtClean="0"/>
              <a:t> </a:t>
            </a:r>
            <a:r>
              <a:rPr lang="fi-FI" baseline="0" dirty="0" err="1" smtClean="0"/>
              <a:t>industry</a:t>
            </a:r>
            <a:r>
              <a:rPr lang="fi-FI" baseline="0" dirty="0" smtClean="0"/>
              <a:t> </a:t>
            </a:r>
            <a:r>
              <a:rPr lang="fi-FI" baseline="0" dirty="0" err="1" smtClean="0"/>
              <a:t>needs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restructuring</a:t>
            </a:r>
            <a:r>
              <a:rPr lang="fi-FI" baseline="0" dirty="0" smtClean="0"/>
              <a:t>.</a:t>
            </a:r>
          </a:p>
          <a:p>
            <a:endParaRPr lang="fi-FI" baseline="0" dirty="0" smtClean="0"/>
          </a:p>
          <a:p>
            <a:r>
              <a:rPr lang="fi-FI" b="1" baseline="0" dirty="0" err="1" smtClean="0"/>
              <a:t>Rogozin’s</a:t>
            </a:r>
            <a:r>
              <a:rPr lang="fi-FI" b="1" baseline="0" dirty="0" smtClean="0"/>
              <a:t> </a:t>
            </a:r>
            <a:r>
              <a:rPr lang="fi-FI" b="0" baseline="0" dirty="0" err="1" smtClean="0"/>
              <a:t>role</a:t>
            </a:r>
            <a:r>
              <a:rPr lang="fi-FI" b="0" baseline="0" dirty="0" smtClean="0"/>
              <a:t> is </a:t>
            </a:r>
            <a:r>
              <a:rPr lang="fi-FI" b="0" baseline="0" dirty="0" err="1" smtClean="0"/>
              <a:t>important</a:t>
            </a:r>
            <a:r>
              <a:rPr lang="fi-FI" b="0" baseline="0" dirty="0" smtClean="0"/>
              <a:t>: he is </a:t>
            </a:r>
            <a:r>
              <a:rPr lang="fi-FI" b="0" baseline="0" dirty="0" err="1" smtClean="0"/>
              <a:t>expected</a:t>
            </a:r>
            <a:r>
              <a:rPr lang="fi-FI" b="0" baseline="0" dirty="0" smtClean="0"/>
              <a:t> to play with he </a:t>
            </a:r>
            <a:r>
              <a:rPr lang="fi-FI" b="0" baseline="0" dirty="0" err="1" smtClean="0"/>
              <a:t>nationalistic-patriotic</a:t>
            </a:r>
            <a:r>
              <a:rPr lang="fi-FI" b="0" baseline="0" dirty="0" smtClean="0"/>
              <a:t> </a:t>
            </a:r>
            <a:r>
              <a:rPr lang="fi-FI" b="0" baseline="0" dirty="0" err="1" smtClean="0"/>
              <a:t>sentiments</a:t>
            </a:r>
            <a:r>
              <a:rPr lang="fi-FI" b="0" baseline="0" dirty="0" smtClean="0"/>
              <a:t> and </a:t>
            </a:r>
            <a:r>
              <a:rPr lang="fi-FI" b="0" baseline="0" dirty="0" err="1" smtClean="0"/>
              <a:t>traditional</a:t>
            </a:r>
            <a:r>
              <a:rPr lang="fi-FI" b="0" baseline="0" dirty="0" smtClean="0"/>
              <a:t> </a:t>
            </a:r>
            <a:r>
              <a:rPr lang="fi-FI" b="0" baseline="0" dirty="0" err="1" smtClean="0"/>
              <a:t>threat</a:t>
            </a:r>
            <a:r>
              <a:rPr lang="fi-FI" b="0" baseline="0" dirty="0" smtClean="0"/>
              <a:t> </a:t>
            </a:r>
            <a:r>
              <a:rPr lang="fi-FI" b="0" baseline="0" dirty="0" err="1" smtClean="0"/>
              <a:t>perceptions</a:t>
            </a:r>
            <a:endParaRPr lang="fi-FI" b="0" baseline="0" dirty="0" smtClean="0"/>
          </a:p>
          <a:p>
            <a:r>
              <a:rPr lang="fi-FI" b="1" baseline="0" dirty="0" smtClean="0"/>
              <a:t> a) </a:t>
            </a:r>
            <a:r>
              <a:rPr lang="fi-FI" dirty="0" err="1" smtClean="0"/>
              <a:t>domestic</a:t>
            </a:r>
            <a:r>
              <a:rPr lang="fi-FI" dirty="0" smtClean="0"/>
              <a:t> </a:t>
            </a:r>
            <a:r>
              <a:rPr lang="fi-FI" dirty="0" err="1" smtClean="0"/>
              <a:t>industry</a:t>
            </a:r>
            <a:r>
              <a:rPr lang="fi-FI" dirty="0" smtClean="0"/>
              <a:t> vs. ”</a:t>
            </a:r>
            <a:r>
              <a:rPr lang="fi-FI" dirty="0" err="1" smtClean="0"/>
              <a:t>foreign</a:t>
            </a:r>
            <a:r>
              <a:rPr lang="fi-FI" dirty="0" smtClean="0"/>
              <a:t> </a:t>
            </a:r>
            <a:r>
              <a:rPr lang="fi-FI" dirty="0" err="1" smtClean="0"/>
              <a:t>agents</a:t>
            </a:r>
            <a:r>
              <a:rPr lang="fi-FI" dirty="0" smtClean="0"/>
              <a:t>”</a:t>
            </a:r>
          </a:p>
          <a:p>
            <a:r>
              <a:rPr lang="fi-FI" baseline="0" dirty="0" smtClean="0"/>
              <a:t> </a:t>
            </a:r>
            <a:r>
              <a:rPr lang="fi-FI" b="1" baseline="0" dirty="0" smtClean="0"/>
              <a:t>b) </a:t>
            </a:r>
            <a:r>
              <a:rPr lang="fi-FI" dirty="0" err="1" smtClean="0"/>
              <a:t>personal</a:t>
            </a:r>
            <a:r>
              <a:rPr lang="fi-FI" dirty="0" smtClean="0"/>
              <a:t> </a:t>
            </a:r>
            <a:r>
              <a:rPr lang="fi-FI" dirty="0" err="1" smtClean="0"/>
              <a:t>responsibility</a:t>
            </a:r>
            <a:r>
              <a:rPr lang="fi-FI" dirty="0" smtClean="0"/>
              <a:t> and </a:t>
            </a:r>
            <a:r>
              <a:rPr lang="fi-FI" dirty="0" err="1" smtClean="0"/>
              <a:t>automatic</a:t>
            </a:r>
            <a:r>
              <a:rPr lang="fi-FI" dirty="0" smtClean="0"/>
              <a:t> </a:t>
            </a:r>
            <a:r>
              <a:rPr lang="fi-FI" dirty="0" err="1" smtClean="0"/>
              <a:t>control</a:t>
            </a:r>
            <a:endParaRPr lang="fi-FI" dirty="0" smtClean="0"/>
          </a:p>
          <a:p>
            <a:endParaRPr lang="fi-FI" dirty="0" smtClean="0"/>
          </a:p>
          <a:p>
            <a:r>
              <a:rPr lang="fi-FI" b="1" dirty="0" smtClean="0"/>
              <a:t>At the </a:t>
            </a:r>
            <a:r>
              <a:rPr lang="fi-FI" b="1" dirty="0" err="1" smtClean="0"/>
              <a:t>same</a:t>
            </a:r>
            <a:r>
              <a:rPr lang="fi-FI" b="1" dirty="0" smtClean="0"/>
              <a:t> </a:t>
            </a:r>
            <a:r>
              <a:rPr lang="fi-FI" b="1" dirty="0" err="1" smtClean="0"/>
              <a:t>time</a:t>
            </a:r>
            <a:r>
              <a:rPr lang="fi-FI" b="1" dirty="0" smtClean="0"/>
              <a:t>:</a:t>
            </a:r>
            <a:r>
              <a:rPr lang="fi-FI" b="1" baseline="0" dirty="0" smtClean="0"/>
              <a:t> </a:t>
            </a:r>
            <a:endParaRPr lang="fi-FI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6A489F-97D1-4742-8859-B7D66D950394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29663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9527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1627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796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6001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59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2715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3292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79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236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973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125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A6062-CEDB-466D-AAEE-5F884F24E40F}" type="datetimeFigureOut">
              <a:rPr lang="fi-FI" smtClean="0"/>
              <a:t>14.4.2013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5D9F9-CB68-473D-8471-96D5FEADCF8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48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f/fc/Hero_of_Labour_Russia.P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#!/yandsearch?p=2&amp;text=&#1056;&#1086;&#1075;&#1086;&#1079;&#1080;&#1085; and VPK&amp;pos=83&amp;uinfo=sw-1298-sh-694-fw-1073-fh-488-pd-1&amp;rpt=simage&amp;img_url=http%3A%2F%2Fcdn4.img22.rian.ru%2Fimages%2F90708%2F15%2F907081560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Reform of defence industry as a political tool: logic &amp; reactions 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6944816" cy="1752600"/>
          </a:xfrm>
        </p:spPr>
        <p:txBody>
          <a:bodyPr>
            <a:normAutofit fontScale="92500"/>
          </a:bodyPr>
          <a:lstStyle/>
          <a:p>
            <a:r>
              <a:rPr lang="fi-FI" dirty="0" err="1" smtClean="0"/>
              <a:t>Dr</a:t>
            </a:r>
            <a:r>
              <a:rPr lang="fi-FI" dirty="0" smtClean="0"/>
              <a:t> Katri Pynnöniemi</a:t>
            </a:r>
          </a:p>
          <a:p>
            <a:r>
              <a:rPr lang="fi-FI" dirty="0" err="1" smtClean="0"/>
              <a:t>Researcher</a:t>
            </a:r>
            <a:endParaRPr lang="fi-FI" dirty="0" smtClean="0"/>
          </a:p>
          <a:p>
            <a:r>
              <a:rPr lang="fi-FI" dirty="0" smtClean="0"/>
              <a:t>The </a:t>
            </a:r>
            <a:r>
              <a:rPr lang="fi-FI" dirty="0" err="1" smtClean="0"/>
              <a:t>Finnish</a:t>
            </a:r>
            <a:r>
              <a:rPr lang="fi-FI" dirty="0" smtClean="0"/>
              <a:t> Institute of International </a:t>
            </a:r>
            <a:r>
              <a:rPr lang="fi-FI" dirty="0" err="1" smtClean="0"/>
              <a:t>Affairs</a:t>
            </a:r>
            <a:endParaRPr lang="fi-FI" dirty="0"/>
          </a:p>
        </p:txBody>
      </p:sp>
      <p:pic>
        <p:nvPicPr>
          <p:cNvPr id="1026" name="Picture 2" descr="I:\Common\Communications &amp; UP\Visual image\upi_banner_hires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61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47664" y="285293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fi-FI" sz="3200" b="1" dirty="0" err="1" smtClean="0"/>
              <a:t>Changing</a:t>
            </a:r>
            <a:r>
              <a:rPr lang="fi-FI" sz="3200" b="1" dirty="0" smtClean="0"/>
              <a:t> </a:t>
            </a:r>
            <a:r>
              <a:rPr lang="fi-FI" sz="3200" b="1" dirty="0" err="1" smtClean="0"/>
              <a:t>political</a:t>
            </a:r>
            <a:r>
              <a:rPr lang="fi-FI" sz="3200" b="1" dirty="0" smtClean="0"/>
              <a:t> </a:t>
            </a:r>
            <a:r>
              <a:rPr lang="fi-FI" sz="3200" b="1" dirty="0" err="1" smtClean="0"/>
              <a:t>landscape</a:t>
            </a:r>
            <a:endParaRPr lang="fi-FI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85293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6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2048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 t="17467" r="2005" b="11690"/>
          <a:stretch>
            <a:fillRect/>
          </a:stretch>
        </p:blipFill>
        <p:spPr bwMode="auto">
          <a:xfrm>
            <a:off x="683568" y="1628453"/>
            <a:ext cx="7580266" cy="432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 smtClean="0"/>
              <a:t>SKOLKOVO 2006: </a:t>
            </a:r>
            <a:br>
              <a:rPr lang="fi-FI" sz="3200" b="1" dirty="0" smtClean="0"/>
            </a:br>
            <a:r>
              <a:rPr lang="fi-FI" sz="3200" b="1" dirty="0" smtClean="0"/>
              <a:t>Open </a:t>
            </a:r>
            <a:r>
              <a:rPr lang="fi-FI" sz="3200" b="1" dirty="0" err="1"/>
              <a:t>space</a:t>
            </a:r>
            <a:r>
              <a:rPr lang="fi-FI" sz="3200" b="1" dirty="0"/>
              <a:t> as a </a:t>
            </a:r>
            <a:r>
              <a:rPr lang="fi-FI" sz="3200" b="1" dirty="0" err="1"/>
              <a:t>symbol</a:t>
            </a:r>
            <a:r>
              <a:rPr lang="fi-FI" sz="3200" b="1" dirty="0"/>
              <a:t> of </a:t>
            </a:r>
            <a:r>
              <a:rPr lang="fi-FI" sz="3200" b="1" dirty="0" err="1"/>
              <a:t>future</a:t>
            </a:r>
            <a:r>
              <a:rPr lang="fi-FI" sz="3200" b="1" dirty="0"/>
              <a:t> </a:t>
            </a:r>
            <a:r>
              <a:rPr lang="fi-FI" sz="3200" b="1" dirty="0" err="1"/>
              <a:t>potential</a:t>
            </a:r>
            <a:endParaRPr lang="fi-FI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5599" y="6267169"/>
            <a:ext cx="7530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“Summer 2006”, The Moscow School of Management </a:t>
            </a:r>
            <a:r>
              <a:rPr lang="en-US" b="1" dirty="0" err="1"/>
              <a:t>Skolkovo</a:t>
            </a:r>
            <a:r>
              <a:rPr lang="en-US" b="1" dirty="0"/>
              <a:t>. Report 2011.</a:t>
            </a:r>
            <a:endParaRPr lang="fi-FI" b="1" dirty="0"/>
          </a:p>
        </p:txBody>
      </p:sp>
    </p:spTree>
    <p:extLst>
      <p:ext uri="{BB962C8B-B14F-4D97-AF65-F5344CB8AC3E}">
        <p14:creationId xmlns:p14="http://schemas.microsoft.com/office/powerpoint/2010/main" val="171465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&amp;Vcy;&amp;scy;&amp;tcy;&amp;rcy;&amp;iecy;&amp;chcy;&amp;acy; &amp;scy; &amp;rcy;&amp;acy;&amp;bcy;&amp;ocy;&amp;chcy;&amp;icy;&amp;mcy;&amp;icy; &amp;ncy;&amp;acy;&amp;ucy;&amp;chcy;&amp;ncy;&amp;ocy;-&amp;pcy;&amp;rcy;&amp;ocy;&amp;icy;&amp;zcy;&amp;vcy;&amp;ocy;&amp;dcy;&amp;scy;&amp;tcy;&amp;vcy;&amp;iecy;&amp;ncy;&amp;ncy;&amp;ocy;&amp;jcy; &amp;kcy;&amp;ocy;&amp;rcy;&amp;pcy;&amp;ocy;&amp;rcy;&amp;acy;&amp;tscy;&amp;icy;&amp;icy; «&amp;Ucy;&amp;rcy;&amp;acy;&amp;lcy;&amp;vcy;&amp;acy;&amp;gcy;&amp;ocy;&amp;ncy;&amp;zcy;&amp;acy;&amp;vcy;&amp;ocy;&amp;dcy;»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4986"/>
            <a:ext cx="6768752" cy="453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57887" y="6321663"/>
            <a:ext cx="52652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i-FI" sz="1400" b="1" dirty="0" err="1"/>
              <a:t>President</a:t>
            </a:r>
            <a:r>
              <a:rPr lang="fi-FI" sz="1400" b="1" dirty="0"/>
              <a:t> V. Putin, </a:t>
            </a:r>
            <a:r>
              <a:rPr lang="fi-FI" sz="1400" b="1" dirty="0" err="1"/>
              <a:t>Uralvagonzavod</a:t>
            </a:r>
            <a:r>
              <a:rPr lang="fi-FI" sz="1400" b="1" dirty="0"/>
              <a:t>, </a:t>
            </a:r>
            <a:r>
              <a:rPr lang="fi-FI" sz="1400" b="1" dirty="0" err="1"/>
              <a:t>Nizhni</a:t>
            </a:r>
            <a:r>
              <a:rPr lang="fi-FI" sz="1400" b="1" dirty="0"/>
              <a:t> </a:t>
            </a:r>
            <a:r>
              <a:rPr lang="fi-FI" sz="1400" b="1" dirty="0" err="1"/>
              <a:t>Tagil</a:t>
            </a:r>
            <a:r>
              <a:rPr lang="fi-FI" sz="1400" b="1" dirty="0"/>
              <a:t>, 10.05.2012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sz="3200" b="1" dirty="0" smtClean="0"/>
              <a:t>URALVAGONZAVOD 2012: </a:t>
            </a:r>
            <a:br>
              <a:rPr lang="fi-FI" sz="3200" b="1" dirty="0" smtClean="0"/>
            </a:br>
            <a:r>
              <a:rPr lang="fi-FI" sz="3200" b="1" dirty="0" err="1"/>
              <a:t>F</a:t>
            </a:r>
            <a:r>
              <a:rPr lang="fi-FI" sz="3200" b="1" dirty="0" err="1" smtClean="0"/>
              <a:t>actory</a:t>
            </a:r>
            <a:r>
              <a:rPr lang="fi-FI" sz="3200" b="1" dirty="0" smtClean="0"/>
              <a:t> </a:t>
            </a:r>
            <a:r>
              <a:rPr lang="fi-FI" sz="3200" b="1" dirty="0" err="1" smtClean="0"/>
              <a:t>floor</a:t>
            </a:r>
            <a:r>
              <a:rPr lang="fi-FI" sz="3200" b="1" dirty="0" smtClean="0"/>
              <a:t> at the ”</a:t>
            </a:r>
            <a:r>
              <a:rPr lang="fi-FI" sz="3200" b="1" dirty="0" err="1" smtClean="0"/>
              <a:t>frontline</a:t>
            </a:r>
            <a:r>
              <a:rPr lang="fi-FI" sz="3200" b="1" dirty="0" smtClean="0"/>
              <a:t>” of </a:t>
            </a:r>
            <a:r>
              <a:rPr lang="fi-FI" sz="3200" b="1" dirty="0" err="1" smtClean="0"/>
              <a:t>politics</a:t>
            </a:r>
            <a:endParaRPr lang="fi-FI" sz="3200" b="1" dirty="0"/>
          </a:p>
        </p:txBody>
      </p:sp>
    </p:spTree>
    <p:extLst>
      <p:ext uri="{BB962C8B-B14F-4D97-AF65-F5344CB8AC3E}">
        <p14:creationId xmlns:p14="http://schemas.microsoft.com/office/powerpoint/2010/main" val="344912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47664" y="285293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fi-FI" sz="3200" b="1" dirty="0" err="1" smtClean="0"/>
              <a:t>Reform</a:t>
            </a:r>
            <a:r>
              <a:rPr lang="fi-FI" sz="3200" b="1" dirty="0" smtClean="0"/>
              <a:t> of defence </a:t>
            </a:r>
            <a:r>
              <a:rPr lang="fi-FI" sz="3200" b="1" dirty="0" err="1" smtClean="0"/>
              <a:t>industry</a:t>
            </a:r>
            <a:r>
              <a:rPr lang="fi-FI" sz="3200" b="1" dirty="0" smtClean="0"/>
              <a:t>: </a:t>
            </a:r>
            <a:r>
              <a:rPr lang="fi-FI" sz="3200" b="1" dirty="0" err="1" smtClean="0"/>
              <a:t>logic</a:t>
            </a:r>
            <a:endParaRPr lang="fi-FI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85293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6000" dirty="0" smtClean="0"/>
              <a:t>2</a:t>
            </a:r>
            <a:endParaRPr lang="fi-FI" sz="6000" dirty="0"/>
          </a:p>
        </p:txBody>
      </p:sp>
    </p:spTree>
    <p:extLst>
      <p:ext uri="{BB962C8B-B14F-4D97-AF65-F5344CB8AC3E}">
        <p14:creationId xmlns:p14="http://schemas.microsoft.com/office/powerpoint/2010/main" val="148965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pPr algn="l"/>
            <a:r>
              <a:rPr lang="fi-FI" sz="3600" b="1" dirty="0" smtClean="0"/>
              <a:t>(1) ”</a:t>
            </a:r>
            <a:r>
              <a:rPr lang="fi-FI" sz="3600" b="1" dirty="0" err="1" smtClean="0"/>
              <a:t>Driver</a:t>
            </a:r>
            <a:r>
              <a:rPr lang="fi-FI" sz="3600" b="1" dirty="0" smtClean="0"/>
              <a:t> of </a:t>
            </a:r>
            <a:r>
              <a:rPr lang="fi-FI" sz="3600" b="1" dirty="0" err="1" smtClean="0"/>
              <a:t>innovation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economy</a:t>
            </a:r>
            <a:r>
              <a:rPr lang="fi-FI" sz="3600" b="1" dirty="0" smtClean="0"/>
              <a:t>” </a:t>
            </a:r>
            <a:endParaRPr lang="fi-FI" sz="3600" b="1" dirty="0"/>
          </a:p>
        </p:txBody>
      </p:sp>
      <p:pic>
        <p:nvPicPr>
          <p:cNvPr id="2050" name="Picture 2" descr="File:Hero of Labour Russia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13213"/>
            <a:ext cx="1152128" cy="198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788" y="2708920"/>
            <a:ext cx="2620724" cy="174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51720" y="2595541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0" dirty="0"/>
              <a:t>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04534" y="2642197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0" dirty="0" smtClean="0"/>
              <a:t>=</a:t>
            </a:r>
            <a:endParaRPr lang="fi-FI" sz="8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050349"/>
            <a:ext cx="910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/>
              <a:t>  ”The </a:t>
            </a:r>
            <a:r>
              <a:rPr lang="fi-FI" sz="2000" b="1" dirty="0" err="1" smtClean="0"/>
              <a:t>Hero</a:t>
            </a:r>
            <a:r>
              <a:rPr lang="fi-FI" sz="2000" b="1" dirty="0" smtClean="0"/>
              <a:t> of Labour” +     ”National </a:t>
            </a:r>
            <a:r>
              <a:rPr lang="fi-FI" sz="2000" b="1" dirty="0" err="1" smtClean="0"/>
              <a:t>champions</a:t>
            </a:r>
            <a:r>
              <a:rPr lang="fi-FI" sz="2000" b="1" dirty="0" smtClean="0"/>
              <a:t>” =     5th </a:t>
            </a:r>
            <a:r>
              <a:rPr lang="fi-FI" sz="2000" b="1" dirty="0" err="1" smtClean="0"/>
              <a:t>generation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engine</a:t>
            </a:r>
            <a:endParaRPr lang="fi-FI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0" y="2378868"/>
            <a:ext cx="3032356" cy="2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030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dn4.img22.rian.ru/images/90708/15/907081560.jpg">
            <a:hlinkClick r:id="rId3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" r="11507"/>
          <a:stretch/>
        </p:blipFill>
        <p:spPr bwMode="auto">
          <a:xfrm>
            <a:off x="107504" y="2474372"/>
            <a:ext cx="2592288" cy="18388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pPr algn="l"/>
            <a:r>
              <a:rPr lang="fi-FI" sz="3600" b="1" dirty="0" smtClean="0"/>
              <a:t>(</a:t>
            </a:r>
            <a:r>
              <a:rPr lang="fi-FI" sz="3600" b="1" dirty="0"/>
              <a:t>2</a:t>
            </a:r>
            <a:r>
              <a:rPr lang="fi-FI" sz="3600" b="1" dirty="0" smtClean="0"/>
              <a:t>) ”The defence </a:t>
            </a:r>
            <a:r>
              <a:rPr lang="fi-FI" sz="3600" b="1" dirty="0" err="1" smtClean="0"/>
              <a:t>industry</a:t>
            </a:r>
            <a:r>
              <a:rPr lang="fi-FI" sz="3600" b="1" dirty="0" smtClean="0"/>
              <a:t> </a:t>
            </a:r>
            <a:r>
              <a:rPr lang="fi-FI" sz="3600" b="1" dirty="0" err="1" smtClean="0"/>
              <a:t>restructuring</a:t>
            </a:r>
            <a:r>
              <a:rPr lang="fi-FI" sz="3600" b="1" dirty="0" smtClean="0"/>
              <a:t>”</a:t>
            </a:r>
            <a:endParaRPr lang="fi-FI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932976" y="2732085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0" dirty="0"/>
              <a:t>+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912" y="2642197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600" dirty="0" smtClean="0"/>
              <a:t>€ ?</a:t>
            </a:r>
            <a:endParaRPr lang="fi-FI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5508104" y="2698343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8000" dirty="0" smtClean="0"/>
              <a:t>=</a:t>
            </a:r>
            <a:endParaRPr lang="fi-FI" sz="8000" dirty="0"/>
          </a:p>
        </p:txBody>
      </p:sp>
      <p:sp>
        <p:nvSpPr>
          <p:cNvPr id="10" name="TextBox 9"/>
          <p:cNvSpPr txBox="1"/>
          <p:nvPr/>
        </p:nvSpPr>
        <p:spPr>
          <a:xfrm>
            <a:off x="107505" y="4811349"/>
            <a:ext cx="903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b="1" dirty="0" smtClean="0"/>
              <a:t>Control against  ”</a:t>
            </a:r>
            <a:r>
              <a:rPr lang="fi-FI" sz="2000" b="1" dirty="0" err="1" smtClean="0"/>
              <a:t>saboteurs</a:t>
            </a:r>
            <a:r>
              <a:rPr lang="fi-FI" sz="2000" b="1" dirty="0" smtClean="0"/>
              <a:t>”  + Public &amp; </a:t>
            </a:r>
            <a:r>
              <a:rPr lang="fi-FI" sz="2000" b="1" dirty="0" err="1" smtClean="0"/>
              <a:t>Private</a:t>
            </a:r>
            <a:r>
              <a:rPr lang="fi-FI" sz="2000" b="1" dirty="0" smtClean="0"/>
              <a:t> </a:t>
            </a:r>
            <a:r>
              <a:rPr lang="fi-FI" sz="2000" b="1" dirty="0" err="1"/>
              <a:t>P</a:t>
            </a:r>
            <a:r>
              <a:rPr lang="fi-FI" sz="2000" b="1" dirty="0" err="1" smtClean="0"/>
              <a:t>artnership</a:t>
            </a:r>
            <a:r>
              <a:rPr lang="fi-FI" sz="2000" b="1" dirty="0" smtClean="0"/>
              <a:t> =  </a:t>
            </a:r>
            <a:r>
              <a:rPr lang="fi-FI" sz="2000" b="1" dirty="0" err="1" smtClean="0"/>
              <a:t>modern</a:t>
            </a:r>
            <a:r>
              <a:rPr lang="fi-FI" sz="2000" b="1" dirty="0" smtClean="0"/>
              <a:t> </a:t>
            </a:r>
            <a:r>
              <a:rPr lang="fi-FI" sz="2000" b="1" dirty="0" err="1" smtClean="0"/>
              <a:t>industry</a:t>
            </a:r>
            <a:r>
              <a:rPr lang="fi-FI" sz="2000" b="1" dirty="0" smtClean="0"/>
              <a:t> </a:t>
            </a:r>
            <a:endParaRPr lang="fi-FI" sz="2000" b="1" dirty="0"/>
          </a:p>
        </p:txBody>
      </p:sp>
      <p:pic>
        <p:nvPicPr>
          <p:cNvPr id="11" name="Picture 5" descr="http://s54.radikal.ru/i146/0901/f7/4a25be935ed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840" y="2352678"/>
            <a:ext cx="2686807" cy="201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27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47664" y="285293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fi-FI" sz="3200" b="1" dirty="0" err="1" smtClean="0"/>
              <a:t>Policy</a:t>
            </a:r>
            <a:r>
              <a:rPr lang="fi-FI" sz="3200" b="1" dirty="0" smtClean="0"/>
              <a:t> </a:t>
            </a:r>
            <a:r>
              <a:rPr lang="fi-FI" sz="3200" b="1" dirty="0" err="1" smtClean="0"/>
              <a:t>implications</a:t>
            </a:r>
            <a:r>
              <a:rPr lang="fi-FI" sz="3200" b="1" dirty="0" smtClean="0"/>
              <a:t> and </a:t>
            </a:r>
            <a:r>
              <a:rPr lang="fi-FI" sz="3200" b="1" dirty="0" err="1" smtClean="0"/>
              <a:t>reactions</a:t>
            </a:r>
            <a:endParaRPr lang="fi-FI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85293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6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2111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579296" cy="5832648"/>
          </a:xfrm>
        </p:spPr>
        <p:txBody>
          <a:bodyPr>
            <a:normAutofit/>
          </a:bodyPr>
          <a:lstStyle/>
          <a:p>
            <a:r>
              <a:rPr lang="fi-FI" dirty="0" err="1" smtClean="0"/>
              <a:t>Neo-Soviet</a:t>
            </a:r>
            <a:r>
              <a:rPr lang="fi-FI" dirty="0" smtClean="0"/>
              <a:t> </a:t>
            </a:r>
            <a:r>
              <a:rPr lang="fi-FI" dirty="0" err="1" smtClean="0"/>
              <a:t>political</a:t>
            </a:r>
            <a:r>
              <a:rPr lang="fi-FI" dirty="0" smtClean="0"/>
              <a:t> </a:t>
            </a:r>
            <a:r>
              <a:rPr lang="fi-FI" dirty="0" err="1" smtClean="0"/>
              <a:t>dialogue</a:t>
            </a:r>
            <a:r>
              <a:rPr lang="fi-FI" dirty="0" smtClean="0"/>
              <a:t>: </a:t>
            </a:r>
            <a:r>
              <a:rPr lang="fi-FI" dirty="0" err="1" smtClean="0"/>
              <a:t>return</a:t>
            </a:r>
            <a:r>
              <a:rPr lang="fi-FI" dirty="0" smtClean="0"/>
              <a:t> of </a:t>
            </a:r>
            <a:r>
              <a:rPr lang="fi-FI" dirty="0" err="1" smtClean="0"/>
              <a:t>words</a:t>
            </a:r>
            <a:r>
              <a:rPr lang="fi-FI" dirty="0" smtClean="0"/>
              <a:t> ’</a:t>
            </a:r>
            <a:r>
              <a:rPr lang="fi-FI" dirty="0" err="1" smtClean="0"/>
              <a:t>saboteur</a:t>
            </a:r>
            <a:r>
              <a:rPr lang="fi-FI" dirty="0" smtClean="0"/>
              <a:t>’ &amp; ’</a:t>
            </a:r>
            <a:r>
              <a:rPr lang="fi-FI" dirty="0" err="1" smtClean="0"/>
              <a:t>Gosplan</a:t>
            </a:r>
            <a:r>
              <a:rPr lang="fi-FI" dirty="0" smtClean="0"/>
              <a:t>’ to </a:t>
            </a:r>
            <a:r>
              <a:rPr lang="fi-FI" dirty="0" err="1" smtClean="0"/>
              <a:t>public</a:t>
            </a:r>
            <a:r>
              <a:rPr lang="fi-FI" dirty="0" smtClean="0"/>
              <a:t> </a:t>
            </a:r>
            <a:r>
              <a:rPr lang="fi-FI" dirty="0" err="1" smtClean="0"/>
              <a:t>sphere</a:t>
            </a:r>
            <a:endParaRPr lang="fi-FI" dirty="0" smtClean="0"/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err="1" smtClean="0"/>
              <a:t>Pseudo-competition</a:t>
            </a:r>
            <a:r>
              <a:rPr lang="fi-FI" dirty="0" smtClean="0"/>
              <a:t> </a:t>
            </a:r>
            <a:r>
              <a:rPr lang="fi-FI" dirty="0" err="1" smtClean="0"/>
              <a:t>between</a:t>
            </a:r>
            <a:r>
              <a:rPr lang="fi-FI" dirty="0" smtClean="0"/>
              <a:t> </a:t>
            </a:r>
            <a:r>
              <a:rPr lang="fi-FI" dirty="0" err="1" smtClean="0"/>
              <a:t>domestic</a:t>
            </a:r>
            <a:r>
              <a:rPr lang="fi-FI" dirty="0" smtClean="0"/>
              <a:t> and </a:t>
            </a:r>
            <a:r>
              <a:rPr lang="fi-FI" dirty="0" err="1" smtClean="0"/>
              <a:t>foreign</a:t>
            </a:r>
            <a:r>
              <a:rPr lang="fi-FI" dirty="0" smtClean="0"/>
              <a:t> </a:t>
            </a:r>
            <a:r>
              <a:rPr lang="fi-FI" dirty="0" err="1" smtClean="0"/>
              <a:t>technologies</a:t>
            </a:r>
            <a:r>
              <a:rPr lang="fi-FI" dirty="0" smtClean="0"/>
              <a:t> (</a:t>
            </a:r>
            <a:r>
              <a:rPr lang="fi-FI" i="1" dirty="0" smtClean="0"/>
              <a:t>no </a:t>
            </a:r>
            <a:r>
              <a:rPr lang="fi-FI" i="1" dirty="0" err="1" smtClean="0"/>
              <a:t>demand</a:t>
            </a:r>
            <a:r>
              <a:rPr lang="fi-FI" i="1" dirty="0" smtClean="0"/>
              <a:t> for </a:t>
            </a:r>
            <a:r>
              <a:rPr lang="fi-FI" i="1" dirty="0" err="1" smtClean="0"/>
              <a:t>real</a:t>
            </a:r>
            <a:r>
              <a:rPr lang="fi-FI" i="1" dirty="0" smtClean="0"/>
              <a:t> </a:t>
            </a:r>
            <a:r>
              <a:rPr lang="fi-FI" i="1" dirty="0" err="1" smtClean="0"/>
              <a:t>partnership</a:t>
            </a:r>
            <a:r>
              <a:rPr lang="fi-FI" i="1" dirty="0" smtClean="0"/>
              <a:t> with </a:t>
            </a:r>
            <a:r>
              <a:rPr lang="fi-FI" i="1" dirty="0" err="1" smtClean="0"/>
              <a:t>foreign</a:t>
            </a:r>
            <a:r>
              <a:rPr lang="fi-FI" i="1" dirty="0" smtClean="0"/>
              <a:t> </a:t>
            </a:r>
            <a:r>
              <a:rPr lang="fi-FI" i="1" dirty="0" err="1" smtClean="0"/>
              <a:t>companies</a:t>
            </a:r>
            <a:r>
              <a:rPr lang="fi-FI" i="1" dirty="0" smtClean="0"/>
              <a:t>?)</a:t>
            </a:r>
          </a:p>
          <a:p>
            <a:pPr marL="0" indent="0">
              <a:buNone/>
            </a:pPr>
            <a:endParaRPr lang="fi-FI" i="1" dirty="0" smtClean="0"/>
          </a:p>
          <a:p>
            <a:r>
              <a:rPr lang="fi-FI" dirty="0" err="1" smtClean="0"/>
              <a:t>Patriotism</a:t>
            </a:r>
            <a:r>
              <a:rPr lang="fi-FI" dirty="0" smtClean="0"/>
              <a:t> and </a:t>
            </a:r>
            <a:r>
              <a:rPr lang="fi-FI" dirty="0" err="1" smtClean="0"/>
              <a:t>nationalist</a:t>
            </a:r>
            <a:r>
              <a:rPr lang="fi-FI" dirty="0" smtClean="0"/>
              <a:t> </a:t>
            </a:r>
            <a:r>
              <a:rPr lang="fi-FI" dirty="0" err="1" smtClean="0"/>
              <a:t>sentiments</a:t>
            </a:r>
            <a:r>
              <a:rPr lang="fi-FI" dirty="0" smtClean="0"/>
              <a:t> </a:t>
            </a:r>
            <a:r>
              <a:rPr lang="fi-FI" dirty="0" err="1" smtClean="0"/>
              <a:t>coupled</a:t>
            </a:r>
            <a:r>
              <a:rPr lang="fi-FI" dirty="0" smtClean="0"/>
              <a:t> with </a:t>
            </a:r>
            <a:r>
              <a:rPr lang="fi-FI" dirty="0" err="1" smtClean="0"/>
              <a:t>traditional</a:t>
            </a:r>
            <a:r>
              <a:rPr lang="fi-FI" dirty="0" smtClean="0"/>
              <a:t> </a:t>
            </a:r>
            <a:r>
              <a:rPr lang="fi-FI" dirty="0" err="1" smtClean="0"/>
              <a:t>threat</a:t>
            </a:r>
            <a:r>
              <a:rPr lang="fi-FI" dirty="0" smtClean="0"/>
              <a:t> </a:t>
            </a:r>
            <a:r>
              <a:rPr lang="fi-FI" dirty="0" err="1" smtClean="0"/>
              <a:t>perception</a:t>
            </a:r>
            <a:r>
              <a:rPr lang="fi-FI" dirty="0" smtClean="0"/>
              <a:t> (</a:t>
            </a:r>
            <a:r>
              <a:rPr lang="fi-FI" i="1" dirty="0" err="1" smtClean="0"/>
              <a:t>Russia</a:t>
            </a:r>
            <a:r>
              <a:rPr lang="fi-FI" i="1" dirty="0" smtClean="0"/>
              <a:t> </a:t>
            </a:r>
            <a:r>
              <a:rPr lang="fi-FI" i="1" dirty="0" err="1" smtClean="0"/>
              <a:t>surrounded</a:t>
            </a:r>
            <a:r>
              <a:rPr lang="fi-FI" i="1" dirty="0" smtClean="0"/>
              <a:t> </a:t>
            </a:r>
            <a:r>
              <a:rPr lang="fi-FI" i="1" dirty="0" err="1" smtClean="0"/>
              <a:t>by</a:t>
            </a:r>
            <a:r>
              <a:rPr lang="fi-FI" i="1" dirty="0" smtClean="0"/>
              <a:t> </a:t>
            </a:r>
            <a:r>
              <a:rPr lang="fi-FI" i="1" dirty="0" err="1" smtClean="0"/>
              <a:t>enemies</a:t>
            </a:r>
            <a:r>
              <a:rPr lang="fi-FI" dirty="0" smtClean="0"/>
              <a:t>)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7463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3006</TotalTime>
  <Words>604</Words>
  <Application>Microsoft Office PowerPoint</Application>
  <PresentationFormat>On-screen Show (4:3)</PresentationFormat>
  <Paragraphs>81</Paragraphs>
  <Slides>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Reform of defence industry as a political tool: logic &amp; reactions </vt:lpstr>
      <vt:lpstr>Changing political landscape</vt:lpstr>
      <vt:lpstr>SKOLKOVO 2006:  Open space as a symbol of future potential</vt:lpstr>
      <vt:lpstr>URALVAGONZAVOD 2012:  Factory floor at the ”frontline” of politics</vt:lpstr>
      <vt:lpstr>Reform of defence industry: logic</vt:lpstr>
      <vt:lpstr>(1) ”Driver of innovation economy” </vt:lpstr>
      <vt:lpstr>(2) ”The defence industry restructuring”</vt:lpstr>
      <vt:lpstr>Policy implications and reactions</vt:lpstr>
      <vt:lpstr>PowerPoint Presentation</vt:lpstr>
    </vt:vector>
  </TitlesOfParts>
  <Company>Eduskunta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Pynnöniemi Katri</dc:creator>
  <cp:lastModifiedBy>Pynnöniemi Katri</cp:lastModifiedBy>
  <cp:revision>176</cp:revision>
  <cp:lastPrinted>2013-04-12T13:44:51Z</cp:lastPrinted>
  <dcterms:created xsi:type="dcterms:W3CDTF">2012-12-03T07:17:27Z</dcterms:created>
  <dcterms:modified xsi:type="dcterms:W3CDTF">2013-04-14T20:10:37Z</dcterms:modified>
</cp:coreProperties>
</file>