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0"/>
  </p:notesMasterIdLst>
  <p:sldIdLst>
    <p:sldId id="259" r:id="rId2"/>
    <p:sldId id="261" r:id="rId3"/>
    <p:sldId id="262" r:id="rId4"/>
    <p:sldId id="263" r:id="rId5"/>
    <p:sldId id="271" r:id="rId6"/>
    <p:sldId id="269" r:id="rId7"/>
    <p:sldId id="270" r:id="rId8"/>
    <p:sldId id="27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7C8"/>
    <a:srgbClr val="014E99"/>
    <a:srgbClr val="209DC2"/>
    <a:srgbClr val="F5A254"/>
    <a:srgbClr val="BC6593"/>
    <a:srgbClr val="E3527C"/>
    <a:srgbClr val="AACB72"/>
    <a:srgbClr val="0187C8"/>
    <a:srgbClr val="30A79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49BE1B-5DB4-476F-B891-E0AC984CF943}" type="datetimeFigureOut">
              <a:rPr lang="en-US" smtClean="0"/>
              <a:t>1/8/2014</a:t>
            </a:fld>
            <a:endParaRPr lang="en-US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B17814-257E-4036-8C00-EC24B606E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42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3E9C7-5527-475B-A32A-ECECFFBAEECD}" type="datetime1">
              <a:rPr lang="fi-FI" smtClean="0"/>
              <a:t>8.1.2014</a:t>
            </a:fld>
            <a:endParaRPr lang="en-US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Julkinen</a:t>
            </a:r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5C70-26A7-49A3-BC85-200506036B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 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/>
          </p:cNvSpPr>
          <p:nvPr userDrawn="1"/>
        </p:nvSpPr>
        <p:spPr bwMode="auto">
          <a:xfrm>
            <a:off x="0" y="2922588"/>
            <a:ext cx="1926641" cy="2441575"/>
          </a:xfrm>
          <a:custGeom>
            <a:avLst/>
            <a:gdLst>
              <a:gd name="T0" fmla="*/ 0 w 1213"/>
              <a:gd name="T1" fmla="*/ 0 h 1538"/>
              <a:gd name="T2" fmla="*/ 0 w 1213"/>
              <a:gd name="T3" fmla="*/ 1538 h 1538"/>
              <a:gd name="T4" fmla="*/ 1213 w 1213"/>
              <a:gd name="T5" fmla="*/ 324 h 1538"/>
              <a:gd name="T6" fmla="*/ 0 w 1213"/>
              <a:gd name="T7" fmla="*/ 0 h 1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3" h="1538">
                <a:moveTo>
                  <a:pt x="0" y="0"/>
                </a:moveTo>
                <a:lnTo>
                  <a:pt x="0" y="1538"/>
                </a:lnTo>
                <a:lnTo>
                  <a:pt x="1213" y="324"/>
                </a:lnTo>
                <a:lnTo>
                  <a:pt x="0" y="0"/>
                </a:lnTo>
                <a:close/>
              </a:path>
            </a:pathLst>
          </a:custGeom>
          <a:solidFill>
            <a:srgbClr val="E3527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0" name="Freeform 7"/>
          <p:cNvSpPr>
            <a:spLocks/>
          </p:cNvSpPr>
          <p:nvPr userDrawn="1"/>
        </p:nvSpPr>
        <p:spPr bwMode="auto">
          <a:xfrm>
            <a:off x="0" y="0"/>
            <a:ext cx="5366958" cy="3436938"/>
          </a:xfrm>
          <a:custGeom>
            <a:avLst/>
            <a:gdLst>
              <a:gd name="T0" fmla="*/ 0 w 3379"/>
              <a:gd name="T1" fmla="*/ 0 h 2165"/>
              <a:gd name="T2" fmla="*/ 0 w 3379"/>
              <a:gd name="T3" fmla="*/ 1841 h 2165"/>
              <a:gd name="T4" fmla="*/ 1213 w 3379"/>
              <a:gd name="T5" fmla="*/ 2165 h 2165"/>
              <a:gd name="T6" fmla="*/ 1215 w 3379"/>
              <a:gd name="T7" fmla="*/ 2161 h 2165"/>
              <a:gd name="T8" fmla="*/ 3379 w 3379"/>
              <a:gd name="T9" fmla="*/ 0 h 2165"/>
              <a:gd name="T10" fmla="*/ 0 w 3379"/>
              <a:gd name="T11" fmla="*/ 0 h 2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79" h="2165">
                <a:moveTo>
                  <a:pt x="0" y="0"/>
                </a:moveTo>
                <a:lnTo>
                  <a:pt x="0" y="1841"/>
                </a:lnTo>
                <a:lnTo>
                  <a:pt x="1213" y="2165"/>
                </a:lnTo>
                <a:lnTo>
                  <a:pt x="1215" y="2161"/>
                </a:lnTo>
                <a:lnTo>
                  <a:pt x="3379" y="0"/>
                </a:lnTo>
                <a:lnTo>
                  <a:pt x="0" y="0"/>
                </a:lnTo>
                <a:close/>
              </a:path>
            </a:pathLst>
          </a:custGeom>
          <a:solidFill>
            <a:srgbClr val="014E9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1" name="Freeform 8"/>
          <p:cNvSpPr>
            <a:spLocks/>
          </p:cNvSpPr>
          <p:nvPr userDrawn="1"/>
        </p:nvSpPr>
        <p:spPr bwMode="auto">
          <a:xfrm>
            <a:off x="1929818" y="0"/>
            <a:ext cx="7214182" cy="5368925"/>
          </a:xfrm>
          <a:custGeom>
            <a:avLst/>
            <a:gdLst>
              <a:gd name="T0" fmla="*/ 4542 w 4542"/>
              <a:gd name="T1" fmla="*/ 0 h 3382"/>
              <a:gd name="T2" fmla="*/ 2164 w 4542"/>
              <a:gd name="T3" fmla="*/ 0 h 3382"/>
              <a:gd name="T4" fmla="*/ 0 w 4542"/>
              <a:gd name="T5" fmla="*/ 2161 h 3382"/>
              <a:gd name="T6" fmla="*/ 2 w 4542"/>
              <a:gd name="T7" fmla="*/ 2167 h 3382"/>
              <a:gd name="T8" fmla="*/ 4542 w 4542"/>
              <a:gd name="T9" fmla="*/ 3382 h 3382"/>
              <a:gd name="T10" fmla="*/ 4542 w 4542"/>
              <a:gd name="T11" fmla="*/ 0 h 3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42" h="3382">
                <a:moveTo>
                  <a:pt x="4542" y="0"/>
                </a:moveTo>
                <a:lnTo>
                  <a:pt x="2164" y="0"/>
                </a:lnTo>
                <a:lnTo>
                  <a:pt x="0" y="2161"/>
                </a:lnTo>
                <a:lnTo>
                  <a:pt x="2" y="2167"/>
                </a:lnTo>
                <a:lnTo>
                  <a:pt x="4542" y="3382"/>
                </a:lnTo>
                <a:lnTo>
                  <a:pt x="4542" y="0"/>
                </a:lnTo>
                <a:close/>
              </a:path>
            </a:pathLst>
          </a:custGeom>
          <a:solidFill>
            <a:srgbClr val="0187C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" name="Otsikko 1"/>
          <p:cNvSpPr>
            <a:spLocks noGrp="1"/>
          </p:cNvSpPr>
          <p:nvPr userDrawn="1">
            <p:ph type="ctrTitle" hasCustomPrompt="1"/>
          </p:nvPr>
        </p:nvSpPr>
        <p:spPr>
          <a:xfrm>
            <a:off x="467544" y="764704"/>
            <a:ext cx="8194314" cy="1646001"/>
          </a:xfrm>
        </p:spPr>
        <p:txBody>
          <a:bodyPr anchor="b" anchorCtr="0"/>
          <a:lstStyle>
            <a:lvl1pPr>
              <a:lnSpc>
                <a:spcPct val="90000"/>
              </a:lnSpc>
              <a:defRPr sz="32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fi-FI" dirty="0" smtClean="0"/>
              <a:t>MUOKKAA PERUSTYYL. NAPSAUTT.</a:t>
            </a:r>
            <a:endParaRPr lang="en-US" dirty="0"/>
          </a:p>
        </p:txBody>
      </p:sp>
      <p:sp>
        <p:nvSpPr>
          <p:cNvPr id="3" name="Alaotsikko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467544" y="2392280"/>
            <a:ext cx="8194314" cy="964712"/>
          </a:xfrm>
        </p:spPr>
        <p:txBody>
          <a:bodyPr>
            <a:normAutofit/>
          </a:bodyPr>
          <a:lstStyle>
            <a:lvl1pPr marL="0" indent="0" algn="l">
              <a:lnSpc>
                <a:spcPct val="85000"/>
              </a:lnSpc>
              <a:buNone/>
              <a:defRPr sz="320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 smtClean="0"/>
              <a:t>MUOKKAA ALAOTSIKON PERUSTYYLIÄ NAPSAUTT.</a:t>
            </a:r>
            <a:endParaRPr lang="en-US" dirty="0"/>
          </a:p>
        </p:txBody>
      </p:sp>
      <p:sp>
        <p:nvSpPr>
          <p:cNvPr id="4" name="Päivämäärän paikkamerkki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11064873-2559-403F-8B2A-2672094CA978}" type="datetime1">
              <a:rPr lang="fi-FI" smtClean="0"/>
              <a:t>8.1.2014</a:t>
            </a:fld>
            <a:endParaRPr lang="en-US"/>
          </a:p>
        </p:txBody>
      </p:sp>
      <p:sp>
        <p:nvSpPr>
          <p:cNvPr id="5" name="Alatunnisteen paikkamerkki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Julkinen</a:t>
            </a:r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F975C70-26A7-49A3-BC85-200506036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634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 A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/>
          </p:cNvSpPr>
          <p:nvPr userDrawn="1"/>
        </p:nvSpPr>
        <p:spPr bwMode="auto">
          <a:xfrm>
            <a:off x="0" y="2922588"/>
            <a:ext cx="1926641" cy="2441575"/>
          </a:xfrm>
          <a:custGeom>
            <a:avLst/>
            <a:gdLst>
              <a:gd name="T0" fmla="*/ 0 w 1213"/>
              <a:gd name="T1" fmla="*/ 0 h 1538"/>
              <a:gd name="T2" fmla="*/ 0 w 1213"/>
              <a:gd name="T3" fmla="*/ 1538 h 1538"/>
              <a:gd name="T4" fmla="*/ 1213 w 1213"/>
              <a:gd name="T5" fmla="*/ 324 h 1538"/>
              <a:gd name="T6" fmla="*/ 0 w 1213"/>
              <a:gd name="T7" fmla="*/ 0 h 1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3" h="1538">
                <a:moveTo>
                  <a:pt x="0" y="0"/>
                </a:moveTo>
                <a:lnTo>
                  <a:pt x="0" y="1538"/>
                </a:lnTo>
                <a:lnTo>
                  <a:pt x="1213" y="324"/>
                </a:lnTo>
                <a:lnTo>
                  <a:pt x="0" y="0"/>
                </a:lnTo>
                <a:close/>
              </a:path>
            </a:pathLst>
          </a:custGeom>
          <a:solidFill>
            <a:srgbClr val="BC659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0" name="Freeform 7"/>
          <p:cNvSpPr>
            <a:spLocks/>
          </p:cNvSpPr>
          <p:nvPr userDrawn="1"/>
        </p:nvSpPr>
        <p:spPr bwMode="auto">
          <a:xfrm>
            <a:off x="0" y="0"/>
            <a:ext cx="5366958" cy="3436938"/>
          </a:xfrm>
          <a:custGeom>
            <a:avLst/>
            <a:gdLst>
              <a:gd name="T0" fmla="*/ 0 w 3379"/>
              <a:gd name="T1" fmla="*/ 0 h 2165"/>
              <a:gd name="T2" fmla="*/ 0 w 3379"/>
              <a:gd name="T3" fmla="*/ 1841 h 2165"/>
              <a:gd name="T4" fmla="*/ 1213 w 3379"/>
              <a:gd name="T5" fmla="*/ 2165 h 2165"/>
              <a:gd name="T6" fmla="*/ 1215 w 3379"/>
              <a:gd name="T7" fmla="*/ 2161 h 2165"/>
              <a:gd name="T8" fmla="*/ 3379 w 3379"/>
              <a:gd name="T9" fmla="*/ 0 h 2165"/>
              <a:gd name="T10" fmla="*/ 0 w 3379"/>
              <a:gd name="T11" fmla="*/ 0 h 2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79" h="2165">
                <a:moveTo>
                  <a:pt x="0" y="0"/>
                </a:moveTo>
                <a:lnTo>
                  <a:pt x="0" y="1841"/>
                </a:lnTo>
                <a:lnTo>
                  <a:pt x="1213" y="2165"/>
                </a:lnTo>
                <a:lnTo>
                  <a:pt x="1215" y="2161"/>
                </a:lnTo>
                <a:lnTo>
                  <a:pt x="3379" y="0"/>
                </a:lnTo>
                <a:lnTo>
                  <a:pt x="0" y="0"/>
                </a:lnTo>
                <a:close/>
              </a:path>
            </a:pathLst>
          </a:custGeom>
          <a:solidFill>
            <a:srgbClr val="014E9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1" name="Freeform 8"/>
          <p:cNvSpPr>
            <a:spLocks/>
          </p:cNvSpPr>
          <p:nvPr userDrawn="1"/>
        </p:nvSpPr>
        <p:spPr bwMode="auto">
          <a:xfrm>
            <a:off x="1929818" y="0"/>
            <a:ext cx="7214182" cy="5368925"/>
          </a:xfrm>
          <a:custGeom>
            <a:avLst/>
            <a:gdLst>
              <a:gd name="T0" fmla="*/ 4542 w 4542"/>
              <a:gd name="T1" fmla="*/ 0 h 3382"/>
              <a:gd name="T2" fmla="*/ 2164 w 4542"/>
              <a:gd name="T3" fmla="*/ 0 h 3382"/>
              <a:gd name="T4" fmla="*/ 0 w 4542"/>
              <a:gd name="T5" fmla="*/ 2161 h 3382"/>
              <a:gd name="T6" fmla="*/ 2 w 4542"/>
              <a:gd name="T7" fmla="*/ 2167 h 3382"/>
              <a:gd name="T8" fmla="*/ 4542 w 4542"/>
              <a:gd name="T9" fmla="*/ 3382 h 3382"/>
              <a:gd name="T10" fmla="*/ 4542 w 4542"/>
              <a:gd name="T11" fmla="*/ 0 h 3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42" h="3382">
                <a:moveTo>
                  <a:pt x="4542" y="0"/>
                </a:moveTo>
                <a:lnTo>
                  <a:pt x="2164" y="0"/>
                </a:lnTo>
                <a:lnTo>
                  <a:pt x="0" y="2161"/>
                </a:lnTo>
                <a:lnTo>
                  <a:pt x="2" y="2167"/>
                </a:lnTo>
                <a:lnTo>
                  <a:pt x="4542" y="3382"/>
                </a:lnTo>
                <a:lnTo>
                  <a:pt x="4542" y="0"/>
                </a:lnTo>
                <a:close/>
              </a:path>
            </a:pathLst>
          </a:custGeom>
          <a:solidFill>
            <a:srgbClr val="0187C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" name="Otsikko 1"/>
          <p:cNvSpPr>
            <a:spLocks noGrp="1"/>
          </p:cNvSpPr>
          <p:nvPr userDrawn="1">
            <p:ph type="ctrTitle" hasCustomPrompt="1"/>
          </p:nvPr>
        </p:nvSpPr>
        <p:spPr>
          <a:xfrm>
            <a:off x="467544" y="764704"/>
            <a:ext cx="8194314" cy="1646001"/>
          </a:xfrm>
        </p:spPr>
        <p:txBody>
          <a:bodyPr anchor="b" anchorCtr="0"/>
          <a:lstStyle>
            <a:lvl1pPr>
              <a:lnSpc>
                <a:spcPct val="90000"/>
              </a:lnSpc>
              <a:defRPr sz="32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fi-FI" dirty="0" smtClean="0"/>
              <a:t>MUOKKAA PERUSTYYL. NAPSAUTT.</a:t>
            </a:r>
            <a:endParaRPr lang="en-US" dirty="0"/>
          </a:p>
        </p:txBody>
      </p:sp>
      <p:sp>
        <p:nvSpPr>
          <p:cNvPr id="3" name="Alaotsikko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467544" y="2392280"/>
            <a:ext cx="8194314" cy="964712"/>
          </a:xfrm>
        </p:spPr>
        <p:txBody>
          <a:bodyPr>
            <a:normAutofit/>
          </a:bodyPr>
          <a:lstStyle>
            <a:lvl1pPr marL="0" indent="0" algn="l">
              <a:lnSpc>
                <a:spcPct val="85000"/>
              </a:lnSpc>
              <a:buNone/>
              <a:defRPr sz="320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 smtClean="0"/>
              <a:t>MUOKKAA ALAOTSIKON PERUSTYYLIÄ NAPSAUTT.</a:t>
            </a:r>
            <a:endParaRPr lang="en-US" dirty="0"/>
          </a:p>
        </p:txBody>
      </p:sp>
      <p:sp>
        <p:nvSpPr>
          <p:cNvPr id="4" name="Päivämäärän paikkamerkki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05D5EA69-1D33-4D57-A434-5F8314BB4D54}" type="datetime1">
              <a:rPr lang="fi-FI" smtClean="0"/>
              <a:t>8.1.2014</a:t>
            </a:fld>
            <a:endParaRPr lang="en-US"/>
          </a:p>
        </p:txBody>
      </p:sp>
      <p:sp>
        <p:nvSpPr>
          <p:cNvPr id="5" name="Alatunnisteen paikkamerkki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Julkinen</a:t>
            </a:r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F975C70-26A7-49A3-BC85-200506036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409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 A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/>
          </p:cNvSpPr>
          <p:nvPr userDrawn="1"/>
        </p:nvSpPr>
        <p:spPr bwMode="auto">
          <a:xfrm>
            <a:off x="0" y="2922588"/>
            <a:ext cx="1926641" cy="2441575"/>
          </a:xfrm>
          <a:custGeom>
            <a:avLst/>
            <a:gdLst>
              <a:gd name="T0" fmla="*/ 0 w 1213"/>
              <a:gd name="T1" fmla="*/ 0 h 1538"/>
              <a:gd name="T2" fmla="*/ 0 w 1213"/>
              <a:gd name="T3" fmla="*/ 1538 h 1538"/>
              <a:gd name="T4" fmla="*/ 1213 w 1213"/>
              <a:gd name="T5" fmla="*/ 324 h 1538"/>
              <a:gd name="T6" fmla="*/ 0 w 1213"/>
              <a:gd name="T7" fmla="*/ 0 h 1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3" h="1538">
                <a:moveTo>
                  <a:pt x="0" y="0"/>
                </a:moveTo>
                <a:lnTo>
                  <a:pt x="0" y="1538"/>
                </a:lnTo>
                <a:lnTo>
                  <a:pt x="1213" y="324"/>
                </a:lnTo>
                <a:lnTo>
                  <a:pt x="0" y="0"/>
                </a:lnTo>
                <a:close/>
              </a:path>
            </a:pathLst>
          </a:custGeom>
          <a:solidFill>
            <a:srgbClr val="F5A25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0" name="Freeform 7"/>
          <p:cNvSpPr>
            <a:spLocks/>
          </p:cNvSpPr>
          <p:nvPr userDrawn="1"/>
        </p:nvSpPr>
        <p:spPr bwMode="auto">
          <a:xfrm>
            <a:off x="0" y="0"/>
            <a:ext cx="5366958" cy="3436938"/>
          </a:xfrm>
          <a:custGeom>
            <a:avLst/>
            <a:gdLst>
              <a:gd name="T0" fmla="*/ 0 w 3379"/>
              <a:gd name="T1" fmla="*/ 0 h 2165"/>
              <a:gd name="T2" fmla="*/ 0 w 3379"/>
              <a:gd name="T3" fmla="*/ 1841 h 2165"/>
              <a:gd name="T4" fmla="*/ 1213 w 3379"/>
              <a:gd name="T5" fmla="*/ 2165 h 2165"/>
              <a:gd name="T6" fmla="*/ 1215 w 3379"/>
              <a:gd name="T7" fmla="*/ 2161 h 2165"/>
              <a:gd name="T8" fmla="*/ 3379 w 3379"/>
              <a:gd name="T9" fmla="*/ 0 h 2165"/>
              <a:gd name="T10" fmla="*/ 0 w 3379"/>
              <a:gd name="T11" fmla="*/ 0 h 2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79" h="2165">
                <a:moveTo>
                  <a:pt x="0" y="0"/>
                </a:moveTo>
                <a:lnTo>
                  <a:pt x="0" y="1841"/>
                </a:lnTo>
                <a:lnTo>
                  <a:pt x="1213" y="2165"/>
                </a:lnTo>
                <a:lnTo>
                  <a:pt x="1215" y="2161"/>
                </a:lnTo>
                <a:lnTo>
                  <a:pt x="3379" y="0"/>
                </a:lnTo>
                <a:lnTo>
                  <a:pt x="0" y="0"/>
                </a:lnTo>
                <a:close/>
              </a:path>
            </a:pathLst>
          </a:custGeom>
          <a:solidFill>
            <a:srgbClr val="014E9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1" name="Freeform 8"/>
          <p:cNvSpPr>
            <a:spLocks/>
          </p:cNvSpPr>
          <p:nvPr userDrawn="1"/>
        </p:nvSpPr>
        <p:spPr bwMode="auto">
          <a:xfrm>
            <a:off x="1929818" y="0"/>
            <a:ext cx="7214182" cy="5368925"/>
          </a:xfrm>
          <a:custGeom>
            <a:avLst/>
            <a:gdLst>
              <a:gd name="T0" fmla="*/ 4542 w 4542"/>
              <a:gd name="T1" fmla="*/ 0 h 3382"/>
              <a:gd name="T2" fmla="*/ 2164 w 4542"/>
              <a:gd name="T3" fmla="*/ 0 h 3382"/>
              <a:gd name="T4" fmla="*/ 0 w 4542"/>
              <a:gd name="T5" fmla="*/ 2161 h 3382"/>
              <a:gd name="T6" fmla="*/ 2 w 4542"/>
              <a:gd name="T7" fmla="*/ 2167 h 3382"/>
              <a:gd name="T8" fmla="*/ 4542 w 4542"/>
              <a:gd name="T9" fmla="*/ 3382 h 3382"/>
              <a:gd name="T10" fmla="*/ 4542 w 4542"/>
              <a:gd name="T11" fmla="*/ 0 h 3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42" h="3382">
                <a:moveTo>
                  <a:pt x="4542" y="0"/>
                </a:moveTo>
                <a:lnTo>
                  <a:pt x="2164" y="0"/>
                </a:lnTo>
                <a:lnTo>
                  <a:pt x="0" y="2161"/>
                </a:lnTo>
                <a:lnTo>
                  <a:pt x="2" y="2167"/>
                </a:lnTo>
                <a:lnTo>
                  <a:pt x="4542" y="3382"/>
                </a:lnTo>
                <a:lnTo>
                  <a:pt x="4542" y="0"/>
                </a:lnTo>
                <a:close/>
              </a:path>
            </a:pathLst>
          </a:custGeom>
          <a:solidFill>
            <a:srgbClr val="0187C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" name="Otsikko 1"/>
          <p:cNvSpPr>
            <a:spLocks noGrp="1"/>
          </p:cNvSpPr>
          <p:nvPr userDrawn="1">
            <p:ph type="ctrTitle" hasCustomPrompt="1"/>
          </p:nvPr>
        </p:nvSpPr>
        <p:spPr>
          <a:xfrm>
            <a:off x="467544" y="764704"/>
            <a:ext cx="8194314" cy="1646001"/>
          </a:xfrm>
        </p:spPr>
        <p:txBody>
          <a:bodyPr anchor="b" anchorCtr="0"/>
          <a:lstStyle>
            <a:lvl1pPr>
              <a:lnSpc>
                <a:spcPct val="90000"/>
              </a:lnSpc>
              <a:defRPr sz="32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fi-FI" dirty="0" smtClean="0"/>
              <a:t>MUOKKAA PERUSTYYL. NAPSAUTT.</a:t>
            </a:r>
            <a:endParaRPr lang="en-US" dirty="0"/>
          </a:p>
        </p:txBody>
      </p:sp>
      <p:sp>
        <p:nvSpPr>
          <p:cNvPr id="3" name="Alaotsikko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467544" y="2392280"/>
            <a:ext cx="8194314" cy="964712"/>
          </a:xfrm>
        </p:spPr>
        <p:txBody>
          <a:bodyPr>
            <a:normAutofit/>
          </a:bodyPr>
          <a:lstStyle>
            <a:lvl1pPr marL="0" indent="0" algn="l">
              <a:lnSpc>
                <a:spcPct val="85000"/>
              </a:lnSpc>
              <a:buNone/>
              <a:defRPr sz="320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 smtClean="0"/>
              <a:t>MUOKKAA ALAOTSIKON PERUSTYYLIÄ NAPSAUTT.</a:t>
            </a:r>
            <a:endParaRPr lang="en-US" dirty="0"/>
          </a:p>
        </p:txBody>
      </p:sp>
      <p:sp>
        <p:nvSpPr>
          <p:cNvPr id="4" name="Päivämäärän paikkamerkki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E71AC032-0946-4454-8B8E-D5E2B5FC7A59}" type="datetime1">
              <a:rPr lang="fi-FI" smtClean="0"/>
              <a:t>8.1.2014</a:t>
            </a:fld>
            <a:endParaRPr lang="en-US"/>
          </a:p>
        </p:txBody>
      </p:sp>
      <p:sp>
        <p:nvSpPr>
          <p:cNvPr id="5" name="Alatunnisteen paikkamerkki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Julkinen</a:t>
            </a:r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F975C70-26A7-49A3-BC85-200506036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111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 A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/>
          </p:cNvSpPr>
          <p:nvPr userDrawn="1"/>
        </p:nvSpPr>
        <p:spPr bwMode="auto">
          <a:xfrm>
            <a:off x="0" y="2922588"/>
            <a:ext cx="1926641" cy="2441575"/>
          </a:xfrm>
          <a:custGeom>
            <a:avLst/>
            <a:gdLst>
              <a:gd name="T0" fmla="*/ 0 w 1213"/>
              <a:gd name="T1" fmla="*/ 0 h 1538"/>
              <a:gd name="T2" fmla="*/ 0 w 1213"/>
              <a:gd name="T3" fmla="*/ 1538 h 1538"/>
              <a:gd name="T4" fmla="*/ 1213 w 1213"/>
              <a:gd name="T5" fmla="*/ 324 h 1538"/>
              <a:gd name="T6" fmla="*/ 0 w 1213"/>
              <a:gd name="T7" fmla="*/ 0 h 1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3" h="1538">
                <a:moveTo>
                  <a:pt x="0" y="0"/>
                </a:moveTo>
                <a:lnTo>
                  <a:pt x="0" y="1538"/>
                </a:lnTo>
                <a:lnTo>
                  <a:pt x="1213" y="324"/>
                </a:lnTo>
                <a:lnTo>
                  <a:pt x="0" y="0"/>
                </a:lnTo>
                <a:close/>
              </a:path>
            </a:pathLst>
          </a:custGeom>
          <a:solidFill>
            <a:srgbClr val="209DC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0" name="Freeform 7"/>
          <p:cNvSpPr>
            <a:spLocks/>
          </p:cNvSpPr>
          <p:nvPr userDrawn="1"/>
        </p:nvSpPr>
        <p:spPr bwMode="auto">
          <a:xfrm>
            <a:off x="0" y="0"/>
            <a:ext cx="5366958" cy="3436938"/>
          </a:xfrm>
          <a:custGeom>
            <a:avLst/>
            <a:gdLst>
              <a:gd name="T0" fmla="*/ 0 w 3379"/>
              <a:gd name="T1" fmla="*/ 0 h 2165"/>
              <a:gd name="T2" fmla="*/ 0 w 3379"/>
              <a:gd name="T3" fmla="*/ 1841 h 2165"/>
              <a:gd name="T4" fmla="*/ 1213 w 3379"/>
              <a:gd name="T5" fmla="*/ 2165 h 2165"/>
              <a:gd name="T6" fmla="*/ 1215 w 3379"/>
              <a:gd name="T7" fmla="*/ 2161 h 2165"/>
              <a:gd name="T8" fmla="*/ 3379 w 3379"/>
              <a:gd name="T9" fmla="*/ 0 h 2165"/>
              <a:gd name="T10" fmla="*/ 0 w 3379"/>
              <a:gd name="T11" fmla="*/ 0 h 2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79" h="2165">
                <a:moveTo>
                  <a:pt x="0" y="0"/>
                </a:moveTo>
                <a:lnTo>
                  <a:pt x="0" y="1841"/>
                </a:lnTo>
                <a:lnTo>
                  <a:pt x="1213" y="2165"/>
                </a:lnTo>
                <a:lnTo>
                  <a:pt x="1215" y="2161"/>
                </a:lnTo>
                <a:lnTo>
                  <a:pt x="3379" y="0"/>
                </a:lnTo>
                <a:lnTo>
                  <a:pt x="0" y="0"/>
                </a:lnTo>
                <a:close/>
              </a:path>
            </a:pathLst>
          </a:custGeom>
          <a:solidFill>
            <a:srgbClr val="014E9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1" name="Freeform 8"/>
          <p:cNvSpPr>
            <a:spLocks/>
          </p:cNvSpPr>
          <p:nvPr userDrawn="1"/>
        </p:nvSpPr>
        <p:spPr bwMode="auto">
          <a:xfrm>
            <a:off x="1929818" y="0"/>
            <a:ext cx="7214182" cy="5368925"/>
          </a:xfrm>
          <a:custGeom>
            <a:avLst/>
            <a:gdLst>
              <a:gd name="T0" fmla="*/ 4542 w 4542"/>
              <a:gd name="T1" fmla="*/ 0 h 3382"/>
              <a:gd name="T2" fmla="*/ 2164 w 4542"/>
              <a:gd name="T3" fmla="*/ 0 h 3382"/>
              <a:gd name="T4" fmla="*/ 0 w 4542"/>
              <a:gd name="T5" fmla="*/ 2161 h 3382"/>
              <a:gd name="T6" fmla="*/ 2 w 4542"/>
              <a:gd name="T7" fmla="*/ 2167 h 3382"/>
              <a:gd name="T8" fmla="*/ 4542 w 4542"/>
              <a:gd name="T9" fmla="*/ 3382 h 3382"/>
              <a:gd name="T10" fmla="*/ 4542 w 4542"/>
              <a:gd name="T11" fmla="*/ 0 h 3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42" h="3382">
                <a:moveTo>
                  <a:pt x="4542" y="0"/>
                </a:moveTo>
                <a:lnTo>
                  <a:pt x="2164" y="0"/>
                </a:lnTo>
                <a:lnTo>
                  <a:pt x="0" y="2161"/>
                </a:lnTo>
                <a:lnTo>
                  <a:pt x="2" y="2167"/>
                </a:lnTo>
                <a:lnTo>
                  <a:pt x="4542" y="3382"/>
                </a:lnTo>
                <a:lnTo>
                  <a:pt x="4542" y="0"/>
                </a:lnTo>
                <a:close/>
              </a:path>
            </a:pathLst>
          </a:custGeom>
          <a:solidFill>
            <a:srgbClr val="0187C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" name="Otsikko 1"/>
          <p:cNvSpPr>
            <a:spLocks noGrp="1"/>
          </p:cNvSpPr>
          <p:nvPr userDrawn="1">
            <p:ph type="ctrTitle" hasCustomPrompt="1"/>
          </p:nvPr>
        </p:nvSpPr>
        <p:spPr>
          <a:xfrm>
            <a:off x="467544" y="764704"/>
            <a:ext cx="8194314" cy="1646001"/>
          </a:xfrm>
        </p:spPr>
        <p:txBody>
          <a:bodyPr anchor="b" anchorCtr="0"/>
          <a:lstStyle>
            <a:lvl1pPr>
              <a:lnSpc>
                <a:spcPct val="90000"/>
              </a:lnSpc>
              <a:defRPr sz="32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fi-FI" dirty="0" smtClean="0"/>
              <a:t>MUOKKAA PERUSTYYL. NAPSAUTT.</a:t>
            </a:r>
            <a:endParaRPr lang="en-US" dirty="0"/>
          </a:p>
        </p:txBody>
      </p:sp>
      <p:sp>
        <p:nvSpPr>
          <p:cNvPr id="3" name="Alaotsikko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467544" y="2392280"/>
            <a:ext cx="8194314" cy="964712"/>
          </a:xfrm>
        </p:spPr>
        <p:txBody>
          <a:bodyPr>
            <a:normAutofit/>
          </a:bodyPr>
          <a:lstStyle>
            <a:lvl1pPr marL="0" indent="0" algn="l">
              <a:lnSpc>
                <a:spcPct val="85000"/>
              </a:lnSpc>
              <a:buNone/>
              <a:defRPr sz="320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 smtClean="0"/>
              <a:t>MUOKKAA ALAOTSIKON PERUSTYYLIÄ NAPSAUTT.</a:t>
            </a:r>
            <a:endParaRPr lang="en-US" dirty="0"/>
          </a:p>
        </p:txBody>
      </p:sp>
      <p:sp>
        <p:nvSpPr>
          <p:cNvPr id="4" name="Päivämäärän paikkamerkki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2A581EB5-7D74-4E57-95AD-BFF3A62D9DCA}" type="datetime1">
              <a:rPr lang="fi-FI" smtClean="0"/>
              <a:t>8.1.2014</a:t>
            </a:fld>
            <a:endParaRPr lang="en-US"/>
          </a:p>
        </p:txBody>
      </p:sp>
      <p:sp>
        <p:nvSpPr>
          <p:cNvPr id="5" name="Alatunnisteen paikkamerkki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Julkinen</a:t>
            </a:r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F975C70-26A7-49A3-BC85-200506036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0429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 B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6"/>
          <p:cNvSpPr>
            <a:spLocks/>
          </p:cNvSpPr>
          <p:nvPr userDrawn="1"/>
        </p:nvSpPr>
        <p:spPr bwMode="auto">
          <a:xfrm>
            <a:off x="7222632" y="2846528"/>
            <a:ext cx="1926641" cy="2378034"/>
          </a:xfrm>
          <a:custGeom>
            <a:avLst/>
            <a:gdLst>
              <a:gd name="T0" fmla="*/ 1213 w 1213"/>
              <a:gd name="T1" fmla="*/ 0 h 1538"/>
              <a:gd name="T2" fmla="*/ 1213 w 1213"/>
              <a:gd name="T3" fmla="*/ 1538 h 1538"/>
              <a:gd name="T4" fmla="*/ 0 w 1213"/>
              <a:gd name="T5" fmla="*/ 324 h 1538"/>
              <a:gd name="T6" fmla="*/ 1213 w 1213"/>
              <a:gd name="T7" fmla="*/ 0 h 1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3" h="1538">
                <a:moveTo>
                  <a:pt x="1213" y="0"/>
                </a:moveTo>
                <a:lnTo>
                  <a:pt x="1213" y="1538"/>
                </a:lnTo>
                <a:lnTo>
                  <a:pt x="0" y="324"/>
                </a:lnTo>
                <a:lnTo>
                  <a:pt x="1213" y="0"/>
                </a:lnTo>
                <a:close/>
              </a:path>
            </a:pathLst>
          </a:custGeom>
          <a:solidFill>
            <a:srgbClr val="30A79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4" name="Freeform 7"/>
          <p:cNvSpPr>
            <a:spLocks/>
          </p:cNvSpPr>
          <p:nvPr userDrawn="1"/>
        </p:nvSpPr>
        <p:spPr bwMode="auto">
          <a:xfrm>
            <a:off x="3782315" y="0"/>
            <a:ext cx="5366958" cy="3347493"/>
          </a:xfrm>
          <a:custGeom>
            <a:avLst/>
            <a:gdLst>
              <a:gd name="T0" fmla="*/ 3379 w 3379"/>
              <a:gd name="T1" fmla="*/ 0 h 2165"/>
              <a:gd name="T2" fmla="*/ 3379 w 3379"/>
              <a:gd name="T3" fmla="*/ 1841 h 2165"/>
              <a:gd name="T4" fmla="*/ 2166 w 3379"/>
              <a:gd name="T5" fmla="*/ 2165 h 2165"/>
              <a:gd name="T6" fmla="*/ 2162 w 3379"/>
              <a:gd name="T7" fmla="*/ 2161 h 2165"/>
              <a:gd name="T8" fmla="*/ 0 w 3379"/>
              <a:gd name="T9" fmla="*/ 0 h 2165"/>
              <a:gd name="T10" fmla="*/ 3379 w 3379"/>
              <a:gd name="T11" fmla="*/ 0 h 2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79" h="2165">
                <a:moveTo>
                  <a:pt x="3379" y="0"/>
                </a:moveTo>
                <a:lnTo>
                  <a:pt x="3379" y="1841"/>
                </a:lnTo>
                <a:lnTo>
                  <a:pt x="2166" y="2165"/>
                </a:lnTo>
                <a:lnTo>
                  <a:pt x="2162" y="2161"/>
                </a:lnTo>
                <a:lnTo>
                  <a:pt x="0" y="0"/>
                </a:lnTo>
                <a:lnTo>
                  <a:pt x="3379" y="0"/>
                </a:lnTo>
                <a:close/>
              </a:path>
            </a:pathLst>
          </a:custGeom>
          <a:solidFill>
            <a:srgbClr val="0087C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5" name="Freeform 8"/>
          <p:cNvSpPr>
            <a:spLocks/>
          </p:cNvSpPr>
          <p:nvPr userDrawn="1"/>
        </p:nvSpPr>
        <p:spPr bwMode="auto">
          <a:xfrm>
            <a:off x="5273" y="0"/>
            <a:ext cx="7211005" cy="5229200"/>
          </a:xfrm>
          <a:custGeom>
            <a:avLst/>
            <a:gdLst>
              <a:gd name="T0" fmla="*/ 0 w 4540"/>
              <a:gd name="T1" fmla="*/ 0 h 3382"/>
              <a:gd name="T2" fmla="*/ 2378 w 4540"/>
              <a:gd name="T3" fmla="*/ 0 h 3382"/>
              <a:gd name="T4" fmla="*/ 4540 w 4540"/>
              <a:gd name="T5" fmla="*/ 2161 h 3382"/>
              <a:gd name="T6" fmla="*/ 4540 w 4540"/>
              <a:gd name="T7" fmla="*/ 2167 h 3382"/>
              <a:gd name="T8" fmla="*/ 0 w 4540"/>
              <a:gd name="T9" fmla="*/ 3382 h 3382"/>
              <a:gd name="T10" fmla="*/ 0 w 4540"/>
              <a:gd name="T11" fmla="*/ 0 h 3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40" h="3382">
                <a:moveTo>
                  <a:pt x="0" y="0"/>
                </a:moveTo>
                <a:lnTo>
                  <a:pt x="2378" y="0"/>
                </a:lnTo>
                <a:lnTo>
                  <a:pt x="4540" y="2161"/>
                </a:lnTo>
                <a:lnTo>
                  <a:pt x="4540" y="2167"/>
                </a:lnTo>
                <a:lnTo>
                  <a:pt x="0" y="3382"/>
                </a:lnTo>
                <a:lnTo>
                  <a:pt x="0" y="0"/>
                </a:lnTo>
                <a:close/>
              </a:path>
            </a:pathLst>
          </a:custGeom>
          <a:solidFill>
            <a:srgbClr val="014E9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ctrTitle" hasCustomPrompt="1"/>
          </p:nvPr>
        </p:nvSpPr>
        <p:spPr>
          <a:xfrm>
            <a:off x="467544" y="764704"/>
            <a:ext cx="8194314" cy="1646001"/>
          </a:xfrm>
        </p:spPr>
        <p:txBody>
          <a:bodyPr anchor="b" anchorCtr="0"/>
          <a:lstStyle>
            <a:lvl1pPr>
              <a:lnSpc>
                <a:spcPct val="90000"/>
              </a:lnSpc>
              <a:defRPr sz="32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fi-FI" dirty="0" smtClean="0"/>
              <a:t>MUOKKAA PERUSTYYL. NAPSAUTT.</a:t>
            </a:r>
            <a:endParaRPr lang="en-US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 hasCustomPrompt="1"/>
          </p:nvPr>
        </p:nvSpPr>
        <p:spPr>
          <a:xfrm>
            <a:off x="467544" y="2392280"/>
            <a:ext cx="8194314" cy="964712"/>
          </a:xfrm>
        </p:spPr>
        <p:txBody>
          <a:bodyPr>
            <a:normAutofit/>
          </a:bodyPr>
          <a:lstStyle>
            <a:lvl1pPr marL="0" indent="0" algn="l">
              <a:lnSpc>
                <a:spcPct val="85000"/>
              </a:lnSpc>
              <a:buNone/>
              <a:defRPr sz="320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 smtClean="0"/>
              <a:t>MUOKKAA ALAOTSIKON PERUSTYYLIÄ NAPSAUTT.</a:t>
            </a:r>
            <a:endParaRPr lang="en-US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E279A-A78D-4CB6-86A4-336676B2E043}" type="datetime1">
              <a:rPr lang="fi-FI" smtClean="0"/>
              <a:t>8.1.2014</a:t>
            </a:fld>
            <a:endParaRPr lang="en-US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Julkinen</a:t>
            </a:r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5C70-26A7-49A3-BC85-200506036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7660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 B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6"/>
          <p:cNvSpPr>
            <a:spLocks/>
          </p:cNvSpPr>
          <p:nvPr userDrawn="1"/>
        </p:nvSpPr>
        <p:spPr bwMode="auto">
          <a:xfrm>
            <a:off x="7222632" y="2846528"/>
            <a:ext cx="1926641" cy="2378034"/>
          </a:xfrm>
          <a:custGeom>
            <a:avLst/>
            <a:gdLst>
              <a:gd name="T0" fmla="*/ 1213 w 1213"/>
              <a:gd name="T1" fmla="*/ 0 h 1538"/>
              <a:gd name="T2" fmla="*/ 1213 w 1213"/>
              <a:gd name="T3" fmla="*/ 1538 h 1538"/>
              <a:gd name="T4" fmla="*/ 0 w 1213"/>
              <a:gd name="T5" fmla="*/ 324 h 1538"/>
              <a:gd name="T6" fmla="*/ 1213 w 1213"/>
              <a:gd name="T7" fmla="*/ 0 h 1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3" h="1538">
                <a:moveTo>
                  <a:pt x="1213" y="0"/>
                </a:moveTo>
                <a:lnTo>
                  <a:pt x="1213" y="1538"/>
                </a:lnTo>
                <a:lnTo>
                  <a:pt x="0" y="324"/>
                </a:lnTo>
                <a:lnTo>
                  <a:pt x="1213" y="0"/>
                </a:lnTo>
                <a:close/>
              </a:path>
            </a:pathLst>
          </a:custGeom>
          <a:solidFill>
            <a:srgbClr val="AACB7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4" name="Freeform 7"/>
          <p:cNvSpPr>
            <a:spLocks/>
          </p:cNvSpPr>
          <p:nvPr userDrawn="1"/>
        </p:nvSpPr>
        <p:spPr bwMode="auto">
          <a:xfrm>
            <a:off x="3782315" y="0"/>
            <a:ext cx="5366958" cy="3347493"/>
          </a:xfrm>
          <a:custGeom>
            <a:avLst/>
            <a:gdLst>
              <a:gd name="T0" fmla="*/ 3379 w 3379"/>
              <a:gd name="T1" fmla="*/ 0 h 2165"/>
              <a:gd name="T2" fmla="*/ 3379 w 3379"/>
              <a:gd name="T3" fmla="*/ 1841 h 2165"/>
              <a:gd name="T4" fmla="*/ 2166 w 3379"/>
              <a:gd name="T5" fmla="*/ 2165 h 2165"/>
              <a:gd name="T6" fmla="*/ 2162 w 3379"/>
              <a:gd name="T7" fmla="*/ 2161 h 2165"/>
              <a:gd name="T8" fmla="*/ 0 w 3379"/>
              <a:gd name="T9" fmla="*/ 0 h 2165"/>
              <a:gd name="T10" fmla="*/ 3379 w 3379"/>
              <a:gd name="T11" fmla="*/ 0 h 2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79" h="2165">
                <a:moveTo>
                  <a:pt x="3379" y="0"/>
                </a:moveTo>
                <a:lnTo>
                  <a:pt x="3379" y="1841"/>
                </a:lnTo>
                <a:lnTo>
                  <a:pt x="2166" y="2165"/>
                </a:lnTo>
                <a:lnTo>
                  <a:pt x="2162" y="2161"/>
                </a:lnTo>
                <a:lnTo>
                  <a:pt x="0" y="0"/>
                </a:lnTo>
                <a:lnTo>
                  <a:pt x="3379" y="0"/>
                </a:lnTo>
                <a:close/>
              </a:path>
            </a:pathLst>
          </a:custGeom>
          <a:solidFill>
            <a:srgbClr val="0087C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5" name="Freeform 8"/>
          <p:cNvSpPr>
            <a:spLocks/>
          </p:cNvSpPr>
          <p:nvPr userDrawn="1"/>
        </p:nvSpPr>
        <p:spPr bwMode="auto">
          <a:xfrm>
            <a:off x="5273" y="0"/>
            <a:ext cx="7211005" cy="5229200"/>
          </a:xfrm>
          <a:custGeom>
            <a:avLst/>
            <a:gdLst>
              <a:gd name="T0" fmla="*/ 0 w 4540"/>
              <a:gd name="T1" fmla="*/ 0 h 3382"/>
              <a:gd name="T2" fmla="*/ 2378 w 4540"/>
              <a:gd name="T3" fmla="*/ 0 h 3382"/>
              <a:gd name="T4" fmla="*/ 4540 w 4540"/>
              <a:gd name="T5" fmla="*/ 2161 h 3382"/>
              <a:gd name="T6" fmla="*/ 4540 w 4540"/>
              <a:gd name="T7" fmla="*/ 2167 h 3382"/>
              <a:gd name="T8" fmla="*/ 0 w 4540"/>
              <a:gd name="T9" fmla="*/ 3382 h 3382"/>
              <a:gd name="T10" fmla="*/ 0 w 4540"/>
              <a:gd name="T11" fmla="*/ 0 h 3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40" h="3382">
                <a:moveTo>
                  <a:pt x="0" y="0"/>
                </a:moveTo>
                <a:lnTo>
                  <a:pt x="2378" y="0"/>
                </a:lnTo>
                <a:lnTo>
                  <a:pt x="4540" y="2161"/>
                </a:lnTo>
                <a:lnTo>
                  <a:pt x="4540" y="2167"/>
                </a:lnTo>
                <a:lnTo>
                  <a:pt x="0" y="3382"/>
                </a:lnTo>
                <a:lnTo>
                  <a:pt x="0" y="0"/>
                </a:lnTo>
                <a:close/>
              </a:path>
            </a:pathLst>
          </a:custGeom>
          <a:solidFill>
            <a:srgbClr val="014E9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ctrTitle" hasCustomPrompt="1"/>
          </p:nvPr>
        </p:nvSpPr>
        <p:spPr>
          <a:xfrm>
            <a:off x="467544" y="764704"/>
            <a:ext cx="8194314" cy="1646001"/>
          </a:xfrm>
        </p:spPr>
        <p:txBody>
          <a:bodyPr anchor="b" anchorCtr="0"/>
          <a:lstStyle>
            <a:lvl1pPr>
              <a:lnSpc>
                <a:spcPct val="90000"/>
              </a:lnSpc>
              <a:defRPr sz="32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fi-FI" dirty="0" smtClean="0"/>
              <a:t>MUOKKAA PERUSTYYL. NAPSAUTT.</a:t>
            </a:r>
            <a:endParaRPr lang="en-US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 hasCustomPrompt="1"/>
          </p:nvPr>
        </p:nvSpPr>
        <p:spPr>
          <a:xfrm>
            <a:off x="467544" y="2392280"/>
            <a:ext cx="8194314" cy="964712"/>
          </a:xfrm>
        </p:spPr>
        <p:txBody>
          <a:bodyPr>
            <a:normAutofit/>
          </a:bodyPr>
          <a:lstStyle>
            <a:lvl1pPr marL="0" indent="0" algn="l">
              <a:lnSpc>
                <a:spcPct val="85000"/>
              </a:lnSpc>
              <a:buNone/>
              <a:defRPr sz="320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 smtClean="0"/>
              <a:t>MUOKKAA ALAOTSIKON PERUSTYYLIÄ NAPSAUTT.</a:t>
            </a:r>
            <a:endParaRPr lang="en-US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4BD68-07DC-4FA3-888A-4EFB20FABD4B}" type="datetime1">
              <a:rPr lang="fi-FI" smtClean="0"/>
              <a:t>8.1.2014</a:t>
            </a:fld>
            <a:endParaRPr lang="en-US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Julkinen</a:t>
            </a:r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5C70-26A7-49A3-BC85-200506036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3066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 B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6"/>
          <p:cNvSpPr>
            <a:spLocks/>
          </p:cNvSpPr>
          <p:nvPr userDrawn="1"/>
        </p:nvSpPr>
        <p:spPr bwMode="auto">
          <a:xfrm>
            <a:off x="7222632" y="2846528"/>
            <a:ext cx="1926641" cy="2378034"/>
          </a:xfrm>
          <a:custGeom>
            <a:avLst/>
            <a:gdLst>
              <a:gd name="T0" fmla="*/ 1213 w 1213"/>
              <a:gd name="T1" fmla="*/ 0 h 1538"/>
              <a:gd name="T2" fmla="*/ 1213 w 1213"/>
              <a:gd name="T3" fmla="*/ 1538 h 1538"/>
              <a:gd name="T4" fmla="*/ 0 w 1213"/>
              <a:gd name="T5" fmla="*/ 324 h 1538"/>
              <a:gd name="T6" fmla="*/ 1213 w 1213"/>
              <a:gd name="T7" fmla="*/ 0 h 1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3" h="1538">
                <a:moveTo>
                  <a:pt x="1213" y="0"/>
                </a:moveTo>
                <a:lnTo>
                  <a:pt x="1213" y="1538"/>
                </a:lnTo>
                <a:lnTo>
                  <a:pt x="0" y="324"/>
                </a:lnTo>
                <a:lnTo>
                  <a:pt x="1213" y="0"/>
                </a:lnTo>
                <a:close/>
              </a:path>
            </a:pathLst>
          </a:custGeom>
          <a:solidFill>
            <a:srgbClr val="E3527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4" name="Freeform 7"/>
          <p:cNvSpPr>
            <a:spLocks/>
          </p:cNvSpPr>
          <p:nvPr userDrawn="1"/>
        </p:nvSpPr>
        <p:spPr bwMode="auto">
          <a:xfrm>
            <a:off x="3782315" y="0"/>
            <a:ext cx="5366958" cy="3347493"/>
          </a:xfrm>
          <a:custGeom>
            <a:avLst/>
            <a:gdLst>
              <a:gd name="T0" fmla="*/ 3379 w 3379"/>
              <a:gd name="T1" fmla="*/ 0 h 2165"/>
              <a:gd name="T2" fmla="*/ 3379 w 3379"/>
              <a:gd name="T3" fmla="*/ 1841 h 2165"/>
              <a:gd name="T4" fmla="*/ 2166 w 3379"/>
              <a:gd name="T5" fmla="*/ 2165 h 2165"/>
              <a:gd name="T6" fmla="*/ 2162 w 3379"/>
              <a:gd name="T7" fmla="*/ 2161 h 2165"/>
              <a:gd name="T8" fmla="*/ 0 w 3379"/>
              <a:gd name="T9" fmla="*/ 0 h 2165"/>
              <a:gd name="T10" fmla="*/ 3379 w 3379"/>
              <a:gd name="T11" fmla="*/ 0 h 2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79" h="2165">
                <a:moveTo>
                  <a:pt x="3379" y="0"/>
                </a:moveTo>
                <a:lnTo>
                  <a:pt x="3379" y="1841"/>
                </a:lnTo>
                <a:lnTo>
                  <a:pt x="2166" y="2165"/>
                </a:lnTo>
                <a:lnTo>
                  <a:pt x="2162" y="2161"/>
                </a:lnTo>
                <a:lnTo>
                  <a:pt x="0" y="0"/>
                </a:lnTo>
                <a:lnTo>
                  <a:pt x="3379" y="0"/>
                </a:lnTo>
                <a:close/>
              </a:path>
            </a:pathLst>
          </a:custGeom>
          <a:solidFill>
            <a:srgbClr val="0087C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5" name="Freeform 8"/>
          <p:cNvSpPr>
            <a:spLocks/>
          </p:cNvSpPr>
          <p:nvPr userDrawn="1"/>
        </p:nvSpPr>
        <p:spPr bwMode="auto">
          <a:xfrm>
            <a:off x="5273" y="0"/>
            <a:ext cx="7211005" cy="5229200"/>
          </a:xfrm>
          <a:custGeom>
            <a:avLst/>
            <a:gdLst>
              <a:gd name="T0" fmla="*/ 0 w 4540"/>
              <a:gd name="T1" fmla="*/ 0 h 3382"/>
              <a:gd name="T2" fmla="*/ 2378 w 4540"/>
              <a:gd name="T3" fmla="*/ 0 h 3382"/>
              <a:gd name="T4" fmla="*/ 4540 w 4540"/>
              <a:gd name="T5" fmla="*/ 2161 h 3382"/>
              <a:gd name="T6" fmla="*/ 4540 w 4540"/>
              <a:gd name="T7" fmla="*/ 2167 h 3382"/>
              <a:gd name="T8" fmla="*/ 0 w 4540"/>
              <a:gd name="T9" fmla="*/ 3382 h 3382"/>
              <a:gd name="T10" fmla="*/ 0 w 4540"/>
              <a:gd name="T11" fmla="*/ 0 h 3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40" h="3382">
                <a:moveTo>
                  <a:pt x="0" y="0"/>
                </a:moveTo>
                <a:lnTo>
                  <a:pt x="2378" y="0"/>
                </a:lnTo>
                <a:lnTo>
                  <a:pt x="4540" y="2161"/>
                </a:lnTo>
                <a:lnTo>
                  <a:pt x="4540" y="2167"/>
                </a:lnTo>
                <a:lnTo>
                  <a:pt x="0" y="3382"/>
                </a:lnTo>
                <a:lnTo>
                  <a:pt x="0" y="0"/>
                </a:lnTo>
                <a:close/>
              </a:path>
            </a:pathLst>
          </a:custGeom>
          <a:solidFill>
            <a:srgbClr val="014E9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ctrTitle" hasCustomPrompt="1"/>
          </p:nvPr>
        </p:nvSpPr>
        <p:spPr>
          <a:xfrm>
            <a:off x="467544" y="764704"/>
            <a:ext cx="8194314" cy="1646001"/>
          </a:xfrm>
        </p:spPr>
        <p:txBody>
          <a:bodyPr anchor="b" anchorCtr="0"/>
          <a:lstStyle>
            <a:lvl1pPr>
              <a:lnSpc>
                <a:spcPct val="90000"/>
              </a:lnSpc>
              <a:defRPr sz="32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fi-FI" dirty="0" smtClean="0"/>
              <a:t>MUOKKAA PERUSTYYL. NAPSAUTT.</a:t>
            </a:r>
            <a:endParaRPr lang="en-US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 hasCustomPrompt="1"/>
          </p:nvPr>
        </p:nvSpPr>
        <p:spPr>
          <a:xfrm>
            <a:off x="467544" y="2392280"/>
            <a:ext cx="8194314" cy="964712"/>
          </a:xfrm>
        </p:spPr>
        <p:txBody>
          <a:bodyPr>
            <a:normAutofit/>
          </a:bodyPr>
          <a:lstStyle>
            <a:lvl1pPr marL="0" indent="0" algn="l">
              <a:lnSpc>
                <a:spcPct val="85000"/>
              </a:lnSpc>
              <a:buNone/>
              <a:defRPr sz="320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 smtClean="0"/>
              <a:t>MUOKKAA ALAOTSIKON PERUSTYYLIÄ NAPSAUTT.</a:t>
            </a:r>
            <a:endParaRPr lang="en-US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5DE9-8ECB-4CAB-9C8F-977DC2EA7B4F}" type="datetime1">
              <a:rPr lang="fi-FI" smtClean="0"/>
              <a:t>8.1.2014</a:t>
            </a:fld>
            <a:endParaRPr lang="en-US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Julkinen</a:t>
            </a:r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5C70-26A7-49A3-BC85-200506036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8828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 B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6"/>
          <p:cNvSpPr>
            <a:spLocks/>
          </p:cNvSpPr>
          <p:nvPr userDrawn="1"/>
        </p:nvSpPr>
        <p:spPr bwMode="auto">
          <a:xfrm>
            <a:off x="7222632" y="2846528"/>
            <a:ext cx="1926641" cy="2378034"/>
          </a:xfrm>
          <a:custGeom>
            <a:avLst/>
            <a:gdLst>
              <a:gd name="T0" fmla="*/ 1213 w 1213"/>
              <a:gd name="T1" fmla="*/ 0 h 1538"/>
              <a:gd name="T2" fmla="*/ 1213 w 1213"/>
              <a:gd name="T3" fmla="*/ 1538 h 1538"/>
              <a:gd name="T4" fmla="*/ 0 w 1213"/>
              <a:gd name="T5" fmla="*/ 324 h 1538"/>
              <a:gd name="T6" fmla="*/ 1213 w 1213"/>
              <a:gd name="T7" fmla="*/ 0 h 1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3" h="1538">
                <a:moveTo>
                  <a:pt x="1213" y="0"/>
                </a:moveTo>
                <a:lnTo>
                  <a:pt x="1213" y="1538"/>
                </a:lnTo>
                <a:lnTo>
                  <a:pt x="0" y="324"/>
                </a:lnTo>
                <a:lnTo>
                  <a:pt x="1213" y="0"/>
                </a:lnTo>
                <a:close/>
              </a:path>
            </a:pathLst>
          </a:custGeom>
          <a:solidFill>
            <a:srgbClr val="BC659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4" name="Freeform 7"/>
          <p:cNvSpPr>
            <a:spLocks/>
          </p:cNvSpPr>
          <p:nvPr userDrawn="1"/>
        </p:nvSpPr>
        <p:spPr bwMode="auto">
          <a:xfrm>
            <a:off x="3782315" y="0"/>
            <a:ext cx="5366958" cy="3347493"/>
          </a:xfrm>
          <a:custGeom>
            <a:avLst/>
            <a:gdLst>
              <a:gd name="T0" fmla="*/ 3379 w 3379"/>
              <a:gd name="T1" fmla="*/ 0 h 2165"/>
              <a:gd name="T2" fmla="*/ 3379 w 3379"/>
              <a:gd name="T3" fmla="*/ 1841 h 2165"/>
              <a:gd name="T4" fmla="*/ 2166 w 3379"/>
              <a:gd name="T5" fmla="*/ 2165 h 2165"/>
              <a:gd name="T6" fmla="*/ 2162 w 3379"/>
              <a:gd name="T7" fmla="*/ 2161 h 2165"/>
              <a:gd name="T8" fmla="*/ 0 w 3379"/>
              <a:gd name="T9" fmla="*/ 0 h 2165"/>
              <a:gd name="T10" fmla="*/ 3379 w 3379"/>
              <a:gd name="T11" fmla="*/ 0 h 2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79" h="2165">
                <a:moveTo>
                  <a:pt x="3379" y="0"/>
                </a:moveTo>
                <a:lnTo>
                  <a:pt x="3379" y="1841"/>
                </a:lnTo>
                <a:lnTo>
                  <a:pt x="2166" y="2165"/>
                </a:lnTo>
                <a:lnTo>
                  <a:pt x="2162" y="2161"/>
                </a:lnTo>
                <a:lnTo>
                  <a:pt x="0" y="0"/>
                </a:lnTo>
                <a:lnTo>
                  <a:pt x="3379" y="0"/>
                </a:lnTo>
                <a:close/>
              </a:path>
            </a:pathLst>
          </a:custGeom>
          <a:solidFill>
            <a:srgbClr val="0087C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5" name="Freeform 8"/>
          <p:cNvSpPr>
            <a:spLocks/>
          </p:cNvSpPr>
          <p:nvPr userDrawn="1"/>
        </p:nvSpPr>
        <p:spPr bwMode="auto">
          <a:xfrm>
            <a:off x="5273" y="0"/>
            <a:ext cx="7211005" cy="5229200"/>
          </a:xfrm>
          <a:custGeom>
            <a:avLst/>
            <a:gdLst>
              <a:gd name="T0" fmla="*/ 0 w 4540"/>
              <a:gd name="T1" fmla="*/ 0 h 3382"/>
              <a:gd name="T2" fmla="*/ 2378 w 4540"/>
              <a:gd name="T3" fmla="*/ 0 h 3382"/>
              <a:gd name="T4" fmla="*/ 4540 w 4540"/>
              <a:gd name="T5" fmla="*/ 2161 h 3382"/>
              <a:gd name="T6" fmla="*/ 4540 w 4540"/>
              <a:gd name="T7" fmla="*/ 2167 h 3382"/>
              <a:gd name="T8" fmla="*/ 0 w 4540"/>
              <a:gd name="T9" fmla="*/ 3382 h 3382"/>
              <a:gd name="T10" fmla="*/ 0 w 4540"/>
              <a:gd name="T11" fmla="*/ 0 h 3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40" h="3382">
                <a:moveTo>
                  <a:pt x="0" y="0"/>
                </a:moveTo>
                <a:lnTo>
                  <a:pt x="2378" y="0"/>
                </a:lnTo>
                <a:lnTo>
                  <a:pt x="4540" y="2161"/>
                </a:lnTo>
                <a:lnTo>
                  <a:pt x="4540" y="2167"/>
                </a:lnTo>
                <a:lnTo>
                  <a:pt x="0" y="3382"/>
                </a:lnTo>
                <a:lnTo>
                  <a:pt x="0" y="0"/>
                </a:lnTo>
                <a:close/>
              </a:path>
            </a:pathLst>
          </a:custGeom>
          <a:solidFill>
            <a:srgbClr val="014E9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ctrTitle" hasCustomPrompt="1"/>
          </p:nvPr>
        </p:nvSpPr>
        <p:spPr>
          <a:xfrm>
            <a:off x="467544" y="764704"/>
            <a:ext cx="8194314" cy="1646001"/>
          </a:xfrm>
        </p:spPr>
        <p:txBody>
          <a:bodyPr anchor="b" anchorCtr="0"/>
          <a:lstStyle>
            <a:lvl1pPr>
              <a:lnSpc>
                <a:spcPct val="90000"/>
              </a:lnSpc>
              <a:defRPr sz="32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fi-FI" dirty="0" smtClean="0"/>
              <a:t>MUOKKAA PERUSTYYL. NAPSAUTT.</a:t>
            </a:r>
            <a:endParaRPr lang="en-US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 hasCustomPrompt="1"/>
          </p:nvPr>
        </p:nvSpPr>
        <p:spPr>
          <a:xfrm>
            <a:off x="467544" y="2392280"/>
            <a:ext cx="8194314" cy="964712"/>
          </a:xfrm>
        </p:spPr>
        <p:txBody>
          <a:bodyPr>
            <a:normAutofit/>
          </a:bodyPr>
          <a:lstStyle>
            <a:lvl1pPr marL="0" indent="0" algn="l">
              <a:lnSpc>
                <a:spcPct val="85000"/>
              </a:lnSpc>
              <a:buNone/>
              <a:defRPr sz="320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 smtClean="0"/>
              <a:t>MUOKKAA ALAOTSIKON PERUSTYYLIÄ NAPSAUTT.</a:t>
            </a:r>
            <a:endParaRPr lang="en-US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94ADD-16A4-4089-8ED7-097269419B14}" type="datetime1">
              <a:rPr lang="fi-FI" smtClean="0"/>
              <a:t>8.1.2014</a:t>
            </a:fld>
            <a:endParaRPr lang="en-US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Julkinen</a:t>
            </a:r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5C70-26A7-49A3-BC85-200506036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2956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 B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6"/>
          <p:cNvSpPr>
            <a:spLocks/>
          </p:cNvSpPr>
          <p:nvPr userDrawn="1"/>
        </p:nvSpPr>
        <p:spPr bwMode="auto">
          <a:xfrm>
            <a:off x="7222632" y="2846528"/>
            <a:ext cx="1926641" cy="2378034"/>
          </a:xfrm>
          <a:custGeom>
            <a:avLst/>
            <a:gdLst>
              <a:gd name="T0" fmla="*/ 1213 w 1213"/>
              <a:gd name="T1" fmla="*/ 0 h 1538"/>
              <a:gd name="T2" fmla="*/ 1213 w 1213"/>
              <a:gd name="T3" fmla="*/ 1538 h 1538"/>
              <a:gd name="T4" fmla="*/ 0 w 1213"/>
              <a:gd name="T5" fmla="*/ 324 h 1538"/>
              <a:gd name="T6" fmla="*/ 1213 w 1213"/>
              <a:gd name="T7" fmla="*/ 0 h 1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3" h="1538">
                <a:moveTo>
                  <a:pt x="1213" y="0"/>
                </a:moveTo>
                <a:lnTo>
                  <a:pt x="1213" y="1538"/>
                </a:lnTo>
                <a:lnTo>
                  <a:pt x="0" y="324"/>
                </a:lnTo>
                <a:lnTo>
                  <a:pt x="1213" y="0"/>
                </a:lnTo>
                <a:close/>
              </a:path>
            </a:pathLst>
          </a:custGeom>
          <a:solidFill>
            <a:srgbClr val="F5A25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4" name="Freeform 7"/>
          <p:cNvSpPr>
            <a:spLocks/>
          </p:cNvSpPr>
          <p:nvPr userDrawn="1"/>
        </p:nvSpPr>
        <p:spPr bwMode="auto">
          <a:xfrm>
            <a:off x="3782315" y="0"/>
            <a:ext cx="5366958" cy="3347493"/>
          </a:xfrm>
          <a:custGeom>
            <a:avLst/>
            <a:gdLst>
              <a:gd name="T0" fmla="*/ 3379 w 3379"/>
              <a:gd name="T1" fmla="*/ 0 h 2165"/>
              <a:gd name="T2" fmla="*/ 3379 w 3379"/>
              <a:gd name="T3" fmla="*/ 1841 h 2165"/>
              <a:gd name="T4" fmla="*/ 2166 w 3379"/>
              <a:gd name="T5" fmla="*/ 2165 h 2165"/>
              <a:gd name="T6" fmla="*/ 2162 w 3379"/>
              <a:gd name="T7" fmla="*/ 2161 h 2165"/>
              <a:gd name="T8" fmla="*/ 0 w 3379"/>
              <a:gd name="T9" fmla="*/ 0 h 2165"/>
              <a:gd name="T10" fmla="*/ 3379 w 3379"/>
              <a:gd name="T11" fmla="*/ 0 h 2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79" h="2165">
                <a:moveTo>
                  <a:pt x="3379" y="0"/>
                </a:moveTo>
                <a:lnTo>
                  <a:pt x="3379" y="1841"/>
                </a:lnTo>
                <a:lnTo>
                  <a:pt x="2166" y="2165"/>
                </a:lnTo>
                <a:lnTo>
                  <a:pt x="2162" y="2161"/>
                </a:lnTo>
                <a:lnTo>
                  <a:pt x="0" y="0"/>
                </a:lnTo>
                <a:lnTo>
                  <a:pt x="3379" y="0"/>
                </a:lnTo>
                <a:close/>
              </a:path>
            </a:pathLst>
          </a:custGeom>
          <a:solidFill>
            <a:srgbClr val="0087C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5" name="Freeform 8"/>
          <p:cNvSpPr>
            <a:spLocks/>
          </p:cNvSpPr>
          <p:nvPr userDrawn="1"/>
        </p:nvSpPr>
        <p:spPr bwMode="auto">
          <a:xfrm>
            <a:off x="5273" y="0"/>
            <a:ext cx="7211005" cy="5229200"/>
          </a:xfrm>
          <a:custGeom>
            <a:avLst/>
            <a:gdLst>
              <a:gd name="T0" fmla="*/ 0 w 4540"/>
              <a:gd name="T1" fmla="*/ 0 h 3382"/>
              <a:gd name="T2" fmla="*/ 2378 w 4540"/>
              <a:gd name="T3" fmla="*/ 0 h 3382"/>
              <a:gd name="T4" fmla="*/ 4540 w 4540"/>
              <a:gd name="T5" fmla="*/ 2161 h 3382"/>
              <a:gd name="T6" fmla="*/ 4540 w 4540"/>
              <a:gd name="T7" fmla="*/ 2167 h 3382"/>
              <a:gd name="T8" fmla="*/ 0 w 4540"/>
              <a:gd name="T9" fmla="*/ 3382 h 3382"/>
              <a:gd name="T10" fmla="*/ 0 w 4540"/>
              <a:gd name="T11" fmla="*/ 0 h 3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40" h="3382">
                <a:moveTo>
                  <a:pt x="0" y="0"/>
                </a:moveTo>
                <a:lnTo>
                  <a:pt x="2378" y="0"/>
                </a:lnTo>
                <a:lnTo>
                  <a:pt x="4540" y="2161"/>
                </a:lnTo>
                <a:lnTo>
                  <a:pt x="4540" y="2167"/>
                </a:lnTo>
                <a:lnTo>
                  <a:pt x="0" y="3382"/>
                </a:lnTo>
                <a:lnTo>
                  <a:pt x="0" y="0"/>
                </a:lnTo>
                <a:close/>
              </a:path>
            </a:pathLst>
          </a:custGeom>
          <a:solidFill>
            <a:srgbClr val="014E9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ctrTitle" hasCustomPrompt="1"/>
          </p:nvPr>
        </p:nvSpPr>
        <p:spPr>
          <a:xfrm>
            <a:off x="467544" y="764704"/>
            <a:ext cx="8194314" cy="1646001"/>
          </a:xfrm>
        </p:spPr>
        <p:txBody>
          <a:bodyPr anchor="b" anchorCtr="0"/>
          <a:lstStyle>
            <a:lvl1pPr>
              <a:lnSpc>
                <a:spcPct val="90000"/>
              </a:lnSpc>
              <a:defRPr sz="32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fi-FI" dirty="0" smtClean="0"/>
              <a:t>MUOKKAA PERUSTYYL. NAPSAUTT.</a:t>
            </a:r>
            <a:endParaRPr lang="en-US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 hasCustomPrompt="1"/>
          </p:nvPr>
        </p:nvSpPr>
        <p:spPr>
          <a:xfrm>
            <a:off x="467544" y="2392280"/>
            <a:ext cx="8194314" cy="964712"/>
          </a:xfrm>
        </p:spPr>
        <p:txBody>
          <a:bodyPr>
            <a:normAutofit/>
          </a:bodyPr>
          <a:lstStyle>
            <a:lvl1pPr marL="0" indent="0" algn="l">
              <a:lnSpc>
                <a:spcPct val="85000"/>
              </a:lnSpc>
              <a:buNone/>
              <a:defRPr sz="320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 smtClean="0"/>
              <a:t>MUOKKAA ALAOTSIKON PERUSTYYLIÄ NAPSAUTT.</a:t>
            </a:r>
            <a:endParaRPr lang="en-US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55F66-B2F4-4D77-801E-361D232CDF53}" type="datetime1">
              <a:rPr lang="fi-FI" smtClean="0"/>
              <a:t>8.1.2014</a:t>
            </a:fld>
            <a:endParaRPr lang="en-US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Julkinen</a:t>
            </a:r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5C70-26A7-49A3-BC85-200506036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364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 B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6"/>
          <p:cNvSpPr>
            <a:spLocks/>
          </p:cNvSpPr>
          <p:nvPr userDrawn="1"/>
        </p:nvSpPr>
        <p:spPr bwMode="auto">
          <a:xfrm>
            <a:off x="7222632" y="2846528"/>
            <a:ext cx="1926641" cy="2378034"/>
          </a:xfrm>
          <a:custGeom>
            <a:avLst/>
            <a:gdLst>
              <a:gd name="T0" fmla="*/ 1213 w 1213"/>
              <a:gd name="T1" fmla="*/ 0 h 1538"/>
              <a:gd name="T2" fmla="*/ 1213 w 1213"/>
              <a:gd name="T3" fmla="*/ 1538 h 1538"/>
              <a:gd name="T4" fmla="*/ 0 w 1213"/>
              <a:gd name="T5" fmla="*/ 324 h 1538"/>
              <a:gd name="T6" fmla="*/ 1213 w 1213"/>
              <a:gd name="T7" fmla="*/ 0 h 1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3" h="1538">
                <a:moveTo>
                  <a:pt x="1213" y="0"/>
                </a:moveTo>
                <a:lnTo>
                  <a:pt x="1213" y="1538"/>
                </a:lnTo>
                <a:lnTo>
                  <a:pt x="0" y="324"/>
                </a:lnTo>
                <a:lnTo>
                  <a:pt x="1213" y="0"/>
                </a:lnTo>
                <a:close/>
              </a:path>
            </a:pathLst>
          </a:custGeom>
          <a:solidFill>
            <a:srgbClr val="209DC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4" name="Freeform 7"/>
          <p:cNvSpPr>
            <a:spLocks/>
          </p:cNvSpPr>
          <p:nvPr userDrawn="1"/>
        </p:nvSpPr>
        <p:spPr bwMode="auto">
          <a:xfrm>
            <a:off x="3782315" y="0"/>
            <a:ext cx="5366958" cy="3347493"/>
          </a:xfrm>
          <a:custGeom>
            <a:avLst/>
            <a:gdLst>
              <a:gd name="T0" fmla="*/ 3379 w 3379"/>
              <a:gd name="T1" fmla="*/ 0 h 2165"/>
              <a:gd name="T2" fmla="*/ 3379 w 3379"/>
              <a:gd name="T3" fmla="*/ 1841 h 2165"/>
              <a:gd name="T4" fmla="*/ 2166 w 3379"/>
              <a:gd name="T5" fmla="*/ 2165 h 2165"/>
              <a:gd name="T6" fmla="*/ 2162 w 3379"/>
              <a:gd name="T7" fmla="*/ 2161 h 2165"/>
              <a:gd name="T8" fmla="*/ 0 w 3379"/>
              <a:gd name="T9" fmla="*/ 0 h 2165"/>
              <a:gd name="T10" fmla="*/ 3379 w 3379"/>
              <a:gd name="T11" fmla="*/ 0 h 2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79" h="2165">
                <a:moveTo>
                  <a:pt x="3379" y="0"/>
                </a:moveTo>
                <a:lnTo>
                  <a:pt x="3379" y="1841"/>
                </a:lnTo>
                <a:lnTo>
                  <a:pt x="2166" y="2165"/>
                </a:lnTo>
                <a:lnTo>
                  <a:pt x="2162" y="2161"/>
                </a:lnTo>
                <a:lnTo>
                  <a:pt x="0" y="0"/>
                </a:lnTo>
                <a:lnTo>
                  <a:pt x="3379" y="0"/>
                </a:lnTo>
                <a:close/>
              </a:path>
            </a:pathLst>
          </a:custGeom>
          <a:solidFill>
            <a:srgbClr val="0087C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5" name="Freeform 8"/>
          <p:cNvSpPr>
            <a:spLocks/>
          </p:cNvSpPr>
          <p:nvPr userDrawn="1"/>
        </p:nvSpPr>
        <p:spPr bwMode="auto">
          <a:xfrm>
            <a:off x="5273" y="0"/>
            <a:ext cx="7211005" cy="5229200"/>
          </a:xfrm>
          <a:custGeom>
            <a:avLst/>
            <a:gdLst>
              <a:gd name="T0" fmla="*/ 0 w 4540"/>
              <a:gd name="T1" fmla="*/ 0 h 3382"/>
              <a:gd name="T2" fmla="*/ 2378 w 4540"/>
              <a:gd name="T3" fmla="*/ 0 h 3382"/>
              <a:gd name="T4" fmla="*/ 4540 w 4540"/>
              <a:gd name="T5" fmla="*/ 2161 h 3382"/>
              <a:gd name="T6" fmla="*/ 4540 w 4540"/>
              <a:gd name="T7" fmla="*/ 2167 h 3382"/>
              <a:gd name="T8" fmla="*/ 0 w 4540"/>
              <a:gd name="T9" fmla="*/ 3382 h 3382"/>
              <a:gd name="T10" fmla="*/ 0 w 4540"/>
              <a:gd name="T11" fmla="*/ 0 h 3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40" h="3382">
                <a:moveTo>
                  <a:pt x="0" y="0"/>
                </a:moveTo>
                <a:lnTo>
                  <a:pt x="2378" y="0"/>
                </a:lnTo>
                <a:lnTo>
                  <a:pt x="4540" y="2161"/>
                </a:lnTo>
                <a:lnTo>
                  <a:pt x="4540" y="2167"/>
                </a:lnTo>
                <a:lnTo>
                  <a:pt x="0" y="3382"/>
                </a:lnTo>
                <a:lnTo>
                  <a:pt x="0" y="0"/>
                </a:lnTo>
                <a:close/>
              </a:path>
            </a:pathLst>
          </a:custGeom>
          <a:solidFill>
            <a:srgbClr val="014E9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ctrTitle" hasCustomPrompt="1"/>
          </p:nvPr>
        </p:nvSpPr>
        <p:spPr>
          <a:xfrm>
            <a:off x="467544" y="764704"/>
            <a:ext cx="8194314" cy="1646001"/>
          </a:xfrm>
        </p:spPr>
        <p:txBody>
          <a:bodyPr anchor="b" anchorCtr="0"/>
          <a:lstStyle>
            <a:lvl1pPr>
              <a:lnSpc>
                <a:spcPct val="90000"/>
              </a:lnSpc>
              <a:defRPr sz="32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fi-FI" dirty="0" smtClean="0"/>
              <a:t>MUOKKAA PERUSTYYL. NAPSAUTT.</a:t>
            </a:r>
            <a:endParaRPr lang="en-US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 hasCustomPrompt="1"/>
          </p:nvPr>
        </p:nvSpPr>
        <p:spPr>
          <a:xfrm>
            <a:off x="467544" y="2392280"/>
            <a:ext cx="8194314" cy="964712"/>
          </a:xfrm>
        </p:spPr>
        <p:txBody>
          <a:bodyPr>
            <a:normAutofit/>
          </a:bodyPr>
          <a:lstStyle>
            <a:lvl1pPr marL="0" indent="0" algn="l">
              <a:lnSpc>
                <a:spcPct val="85000"/>
              </a:lnSpc>
              <a:buNone/>
              <a:defRPr sz="320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 smtClean="0"/>
              <a:t>MUOKKAA ALAOTSIKON PERUSTYYLIÄ NAPSAUTT.</a:t>
            </a:r>
            <a:endParaRPr lang="en-US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58FA2-9C9D-4563-8388-908687AED563}" type="datetime1">
              <a:rPr lang="fi-FI" smtClean="0"/>
              <a:t>8.1.2014</a:t>
            </a:fld>
            <a:endParaRPr lang="en-US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Julkinen</a:t>
            </a:r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5C70-26A7-49A3-BC85-200506036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675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 ei luettelo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2ECE3-AA59-426B-92F6-66BB7032F098}" type="datetime1">
              <a:rPr lang="fi-FI" smtClean="0"/>
              <a:t>8.1.2014</a:t>
            </a:fld>
            <a:endParaRPr lang="en-US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Julkinen</a:t>
            </a:r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5C70-26A7-49A3-BC85-200506036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7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10400" y="1600200"/>
            <a:ext cx="4038600" cy="45259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D5169-A81E-4341-AAA3-9510BE9B6C07}" type="datetime1">
              <a:rPr lang="fi-FI" smtClean="0"/>
              <a:t>8.1.2014</a:t>
            </a:fld>
            <a:endParaRPr lang="en-US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Julkinen</a:t>
            </a:r>
            <a:endParaRPr lang="en-US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5C70-26A7-49A3-BC85-200506036B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4EF68-89EA-4EA5-A5E3-78C08FA4C1D2}" type="datetime1">
              <a:rPr lang="fi-FI" smtClean="0"/>
              <a:t>8.1.2014</a:t>
            </a:fld>
            <a:endParaRPr lang="en-US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Julkinen</a:t>
            </a:r>
            <a:endParaRPr lang="en-US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5C70-26A7-49A3-BC85-200506036B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3F5C-C99F-41C5-AC48-B700CA340B06}" type="datetime1">
              <a:rPr lang="fi-FI" smtClean="0"/>
              <a:t>8.1.2014</a:t>
            </a:fld>
            <a:endParaRPr lang="en-US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Julkinen</a:t>
            </a:r>
            <a:endParaRPr lang="en-US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5C70-26A7-49A3-BC85-200506036B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09651" y="1916583"/>
            <a:ext cx="4090341" cy="4104706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CFB6-99D7-4885-B771-6D560B8B7B55}" type="datetime1">
              <a:rPr lang="fi-FI" smtClean="0"/>
              <a:t>8.1.2014</a:t>
            </a:fld>
            <a:endParaRPr lang="en-US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Julkinen</a:t>
            </a:r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5C70-26A7-49A3-BC85-200506036B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Kuvan paikkamerkki 2"/>
          <p:cNvSpPr>
            <a:spLocks noGrp="1"/>
          </p:cNvSpPr>
          <p:nvPr>
            <p:ph type="pic" idx="13"/>
          </p:nvPr>
        </p:nvSpPr>
        <p:spPr>
          <a:xfrm>
            <a:off x="4586630" y="1975104"/>
            <a:ext cx="4023360" cy="35112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Lisää kuva napsauttamalla kuvaketta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0" y="0"/>
            <a:ext cx="9144000" cy="594928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Lisää kuva napsauttamalla kuvaketta</a:t>
            </a:r>
            <a:endParaRPr lang="en-US"/>
          </a:p>
        </p:txBody>
      </p:sp>
      <p:sp>
        <p:nvSpPr>
          <p:cNvPr id="8" name="Päivämäärän paikkamerkki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1ECF4-6591-4F06-9A29-D6C525205BEE}" type="datetime1">
              <a:rPr lang="fi-FI" smtClean="0"/>
              <a:t>8.1.2014</a:t>
            </a:fld>
            <a:endParaRPr lang="en-US" dirty="0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975C70-26A7-49A3-BC85-200506036B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Alatunnisteen paikkamerkki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Julkinen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 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/>
          </p:cNvSpPr>
          <p:nvPr userDrawn="1"/>
        </p:nvSpPr>
        <p:spPr bwMode="auto">
          <a:xfrm>
            <a:off x="0" y="2922588"/>
            <a:ext cx="1926641" cy="2441575"/>
          </a:xfrm>
          <a:custGeom>
            <a:avLst/>
            <a:gdLst>
              <a:gd name="T0" fmla="*/ 0 w 1213"/>
              <a:gd name="T1" fmla="*/ 0 h 1538"/>
              <a:gd name="T2" fmla="*/ 0 w 1213"/>
              <a:gd name="T3" fmla="*/ 1538 h 1538"/>
              <a:gd name="T4" fmla="*/ 1213 w 1213"/>
              <a:gd name="T5" fmla="*/ 324 h 1538"/>
              <a:gd name="T6" fmla="*/ 0 w 1213"/>
              <a:gd name="T7" fmla="*/ 0 h 1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3" h="1538">
                <a:moveTo>
                  <a:pt x="0" y="0"/>
                </a:moveTo>
                <a:lnTo>
                  <a:pt x="0" y="1538"/>
                </a:lnTo>
                <a:lnTo>
                  <a:pt x="1213" y="324"/>
                </a:lnTo>
                <a:lnTo>
                  <a:pt x="0" y="0"/>
                </a:lnTo>
                <a:close/>
              </a:path>
            </a:pathLst>
          </a:custGeom>
          <a:solidFill>
            <a:srgbClr val="30A79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0" name="Freeform 7"/>
          <p:cNvSpPr>
            <a:spLocks/>
          </p:cNvSpPr>
          <p:nvPr userDrawn="1"/>
        </p:nvSpPr>
        <p:spPr bwMode="auto">
          <a:xfrm>
            <a:off x="0" y="0"/>
            <a:ext cx="5366958" cy="3436938"/>
          </a:xfrm>
          <a:custGeom>
            <a:avLst/>
            <a:gdLst>
              <a:gd name="T0" fmla="*/ 0 w 3379"/>
              <a:gd name="T1" fmla="*/ 0 h 2165"/>
              <a:gd name="T2" fmla="*/ 0 w 3379"/>
              <a:gd name="T3" fmla="*/ 1841 h 2165"/>
              <a:gd name="T4" fmla="*/ 1213 w 3379"/>
              <a:gd name="T5" fmla="*/ 2165 h 2165"/>
              <a:gd name="T6" fmla="*/ 1215 w 3379"/>
              <a:gd name="T7" fmla="*/ 2161 h 2165"/>
              <a:gd name="T8" fmla="*/ 3379 w 3379"/>
              <a:gd name="T9" fmla="*/ 0 h 2165"/>
              <a:gd name="T10" fmla="*/ 0 w 3379"/>
              <a:gd name="T11" fmla="*/ 0 h 2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79" h="2165">
                <a:moveTo>
                  <a:pt x="0" y="0"/>
                </a:moveTo>
                <a:lnTo>
                  <a:pt x="0" y="1841"/>
                </a:lnTo>
                <a:lnTo>
                  <a:pt x="1213" y="2165"/>
                </a:lnTo>
                <a:lnTo>
                  <a:pt x="1215" y="2161"/>
                </a:lnTo>
                <a:lnTo>
                  <a:pt x="3379" y="0"/>
                </a:lnTo>
                <a:lnTo>
                  <a:pt x="0" y="0"/>
                </a:lnTo>
                <a:close/>
              </a:path>
            </a:pathLst>
          </a:custGeom>
          <a:solidFill>
            <a:srgbClr val="014E9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1" name="Freeform 8"/>
          <p:cNvSpPr>
            <a:spLocks/>
          </p:cNvSpPr>
          <p:nvPr userDrawn="1"/>
        </p:nvSpPr>
        <p:spPr bwMode="auto">
          <a:xfrm>
            <a:off x="1929818" y="0"/>
            <a:ext cx="7214182" cy="5368925"/>
          </a:xfrm>
          <a:custGeom>
            <a:avLst/>
            <a:gdLst>
              <a:gd name="T0" fmla="*/ 4542 w 4542"/>
              <a:gd name="T1" fmla="*/ 0 h 3382"/>
              <a:gd name="T2" fmla="*/ 2164 w 4542"/>
              <a:gd name="T3" fmla="*/ 0 h 3382"/>
              <a:gd name="T4" fmla="*/ 0 w 4542"/>
              <a:gd name="T5" fmla="*/ 2161 h 3382"/>
              <a:gd name="T6" fmla="*/ 2 w 4542"/>
              <a:gd name="T7" fmla="*/ 2167 h 3382"/>
              <a:gd name="T8" fmla="*/ 4542 w 4542"/>
              <a:gd name="T9" fmla="*/ 3382 h 3382"/>
              <a:gd name="T10" fmla="*/ 4542 w 4542"/>
              <a:gd name="T11" fmla="*/ 0 h 3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42" h="3382">
                <a:moveTo>
                  <a:pt x="4542" y="0"/>
                </a:moveTo>
                <a:lnTo>
                  <a:pt x="2164" y="0"/>
                </a:lnTo>
                <a:lnTo>
                  <a:pt x="0" y="2161"/>
                </a:lnTo>
                <a:lnTo>
                  <a:pt x="2" y="2167"/>
                </a:lnTo>
                <a:lnTo>
                  <a:pt x="4542" y="3382"/>
                </a:lnTo>
                <a:lnTo>
                  <a:pt x="4542" y="0"/>
                </a:lnTo>
                <a:close/>
              </a:path>
            </a:pathLst>
          </a:custGeom>
          <a:solidFill>
            <a:srgbClr val="0187C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" name="Otsikko 1"/>
          <p:cNvSpPr>
            <a:spLocks noGrp="1"/>
          </p:cNvSpPr>
          <p:nvPr userDrawn="1">
            <p:ph type="ctrTitle" hasCustomPrompt="1"/>
          </p:nvPr>
        </p:nvSpPr>
        <p:spPr>
          <a:xfrm>
            <a:off x="467544" y="764704"/>
            <a:ext cx="8194314" cy="1646001"/>
          </a:xfrm>
        </p:spPr>
        <p:txBody>
          <a:bodyPr anchor="b" anchorCtr="0"/>
          <a:lstStyle>
            <a:lvl1pPr>
              <a:lnSpc>
                <a:spcPct val="90000"/>
              </a:lnSpc>
              <a:defRPr sz="32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fi-FI" dirty="0" smtClean="0"/>
              <a:t>MUOKKAA PERUSTYYL. NAPSAUTT.</a:t>
            </a:r>
            <a:endParaRPr lang="en-US" dirty="0"/>
          </a:p>
        </p:txBody>
      </p:sp>
      <p:sp>
        <p:nvSpPr>
          <p:cNvPr id="3" name="Alaotsikko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467544" y="2392280"/>
            <a:ext cx="8194314" cy="964712"/>
          </a:xfrm>
        </p:spPr>
        <p:txBody>
          <a:bodyPr>
            <a:normAutofit/>
          </a:bodyPr>
          <a:lstStyle>
            <a:lvl1pPr marL="0" indent="0" algn="l">
              <a:lnSpc>
                <a:spcPct val="85000"/>
              </a:lnSpc>
              <a:buNone/>
              <a:defRPr sz="320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 smtClean="0"/>
              <a:t>MUOKKAA ALAOTSIKON PERUSTYYLIÄ NAPSAUTT.</a:t>
            </a:r>
            <a:endParaRPr lang="en-US" dirty="0"/>
          </a:p>
        </p:txBody>
      </p:sp>
      <p:sp>
        <p:nvSpPr>
          <p:cNvPr id="4" name="Päivämäärän paikkamerkki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466D490E-7030-4C73-8EBF-F5CBE291CE4F}" type="datetime1">
              <a:rPr lang="fi-FI" smtClean="0"/>
              <a:t>8.1.2014</a:t>
            </a:fld>
            <a:endParaRPr lang="en-US"/>
          </a:p>
        </p:txBody>
      </p:sp>
      <p:sp>
        <p:nvSpPr>
          <p:cNvPr id="5" name="Alatunnisteen paikkamerkki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Julkinen</a:t>
            </a:r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F975C70-26A7-49A3-BC85-200506036B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 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/>
          </p:cNvSpPr>
          <p:nvPr userDrawn="1"/>
        </p:nvSpPr>
        <p:spPr bwMode="auto">
          <a:xfrm>
            <a:off x="0" y="2922588"/>
            <a:ext cx="1926641" cy="2441575"/>
          </a:xfrm>
          <a:custGeom>
            <a:avLst/>
            <a:gdLst>
              <a:gd name="T0" fmla="*/ 0 w 1213"/>
              <a:gd name="T1" fmla="*/ 0 h 1538"/>
              <a:gd name="T2" fmla="*/ 0 w 1213"/>
              <a:gd name="T3" fmla="*/ 1538 h 1538"/>
              <a:gd name="T4" fmla="*/ 1213 w 1213"/>
              <a:gd name="T5" fmla="*/ 324 h 1538"/>
              <a:gd name="T6" fmla="*/ 0 w 1213"/>
              <a:gd name="T7" fmla="*/ 0 h 1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3" h="1538">
                <a:moveTo>
                  <a:pt x="0" y="0"/>
                </a:moveTo>
                <a:lnTo>
                  <a:pt x="0" y="1538"/>
                </a:lnTo>
                <a:lnTo>
                  <a:pt x="1213" y="324"/>
                </a:lnTo>
                <a:lnTo>
                  <a:pt x="0" y="0"/>
                </a:lnTo>
                <a:close/>
              </a:path>
            </a:pathLst>
          </a:custGeom>
          <a:solidFill>
            <a:srgbClr val="AACB7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0" name="Freeform 7"/>
          <p:cNvSpPr>
            <a:spLocks/>
          </p:cNvSpPr>
          <p:nvPr userDrawn="1"/>
        </p:nvSpPr>
        <p:spPr bwMode="auto">
          <a:xfrm>
            <a:off x="0" y="0"/>
            <a:ext cx="5366958" cy="3436938"/>
          </a:xfrm>
          <a:custGeom>
            <a:avLst/>
            <a:gdLst>
              <a:gd name="T0" fmla="*/ 0 w 3379"/>
              <a:gd name="T1" fmla="*/ 0 h 2165"/>
              <a:gd name="T2" fmla="*/ 0 w 3379"/>
              <a:gd name="T3" fmla="*/ 1841 h 2165"/>
              <a:gd name="T4" fmla="*/ 1213 w 3379"/>
              <a:gd name="T5" fmla="*/ 2165 h 2165"/>
              <a:gd name="T6" fmla="*/ 1215 w 3379"/>
              <a:gd name="T7" fmla="*/ 2161 h 2165"/>
              <a:gd name="T8" fmla="*/ 3379 w 3379"/>
              <a:gd name="T9" fmla="*/ 0 h 2165"/>
              <a:gd name="T10" fmla="*/ 0 w 3379"/>
              <a:gd name="T11" fmla="*/ 0 h 2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79" h="2165">
                <a:moveTo>
                  <a:pt x="0" y="0"/>
                </a:moveTo>
                <a:lnTo>
                  <a:pt x="0" y="1841"/>
                </a:lnTo>
                <a:lnTo>
                  <a:pt x="1213" y="2165"/>
                </a:lnTo>
                <a:lnTo>
                  <a:pt x="1215" y="2161"/>
                </a:lnTo>
                <a:lnTo>
                  <a:pt x="3379" y="0"/>
                </a:lnTo>
                <a:lnTo>
                  <a:pt x="0" y="0"/>
                </a:lnTo>
                <a:close/>
              </a:path>
            </a:pathLst>
          </a:custGeom>
          <a:solidFill>
            <a:srgbClr val="014E9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1" name="Freeform 8"/>
          <p:cNvSpPr>
            <a:spLocks/>
          </p:cNvSpPr>
          <p:nvPr userDrawn="1"/>
        </p:nvSpPr>
        <p:spPr bwMode="auto">
          <a:xfrm>
            <a:off x="1929818" y="0"/>
            <a:ext cx="7214182" cy="5368925"/>
          </a:xfrm>
          <a:custGeom>
            <a:avLst/>
            <a:gdLst>
              <a:gd name="T0" fmla="*/ 4542 w 4542"/>
              <a:gd name="T1" fmla="*/ 0 h 3382"/>
              <a:gd name="T2" fmla="*/ 2164 w 4542"/>
              <a:gd name="T3" fmla="*/ 0 h 3382"/>
              <a:gd name="T4" fmla="*/ 0 w 4542"/>
              <a:gd name="T5" fmla="*/ 2161 h 3382"/>
              <a:gd name="T6" fmla="*/ 2 w 4542"/>
              <a:gd name="T7" fmla="*/ 2167 h 3382"/>
              <a:gd name="T8" fmla="*/ 4542 w 4542"/>
              <a:gd name="T9" fmla="*/ 3382 h 3382"/>
              <a:gd name="T10" fmla="*/ 4542 w 4542"/>
              <a:gd name="T11" fmla="*/ 0 h 3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42" h="3382">
                <a:moveTo>
                  <a:pt x="4542" y="0"/>
                </a:moveTo>
                <a:lnTo>
                  <a:pt x="2164" y="0"/>
                </a:lnTo>
                <a:lnTo>
                  <a:pt x="0" y="2161"/>
                </a:lnTo>
                <a:lnTo>
                  <a:pt x="2" y="2167"/>
                </a:lnTo>
                <a:lnTo>
                  <a:pt x="4542" y="3382"/>
                </a:lnTo>
                <a:lnTo>
                  <a:pt x="4542" y="0"/>
                </a:lnTo>
                <a:close/>
              </a:path>
            </a:pathLst>
          </a:custGeom>
          <a:solidFill>
            <a:srgbClr val="0187C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" name="Otsikko 1"/>
          <p:cNvSpPr>
            <a:spLocks noGrp="1"/>
          </p:cNvSpPr>
          <p:nvPr userDrawn="1">
            <p:ph type="ctrTitle" hasCustomPrompt="1"/>
          </p:nvPr>
        </p:nvSpPr>
        <p:spPr>
          <a:xfrm>
            <a:off x="467544" y="764704"/>
            <a:ext cx="8194314" cy="1646001"/>
          </a:xfrm>
        </p:spPr>
        <p:txBody>
          <a:bodyPr anchor="b" anchorCtr="0"/>
          <a:lstStyle>
            <a:lvl1pPr>
              <a:lnSpc>
                <a:spcPct val="90000"/>
              </a:lnSpc>
              <a:defRPr sz="32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fi-FI" dirty="0" smtClean="0"/>
              <a:t>MUOKKAA PERUSTYYL. NAPSAUTT.</a:t>
            </a:r>
            <a:endParaRPr lang="en-US" dirty="0"/>
          </a:p>
        </p:txBody>
      </p:sp>
      <p:sp>
        <p:nvSpPr>
          <p:cNvPr id="3" name="Alaotsikko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467544" y="2392280"/>
            <a:ext cx="8194314" cy="964712"/>
          </a:xfrm>
        </p:spPr>
        <p:txBody>
          <a:bodyPr>
            <a:normAutofit/>
          </a:bodyPr>
          <a:lstStyle>
            <a:lvl1pPr marL="0" indent="0" algn="l">
              <a:lnSpc>
                <a:spcPct val="85000"/>
              </a:lnSpc>
              <a:buNone/>
              <a:defRPr sz="320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 smtClean="0"/>
              <a:t>MUOKKAA ALAOTSIKON PERUSTYYLIÄ NAPSAUTT.</a:t>
            </a:r>
            <a:endParaRPr lang="en-US" dirty="0"/>
          </a:p>
        </p:txBody>
      </p:sp>
      <p:sp>
        <p:nvSpPr>
          <p:cNvPr id="4" name="Päivämäärän paikkamerkki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E9AA0D7F-BF4D-4273-A3F8-066824305451}" type="datetime1">
              <a:rPr lang="fi-FI" smtClean="0"/>
              <a:t>8.1.2014</a:t>
            </a:fld>
            <a:endParaRPr lang="en-US"/>
          </a:p>
        </p:txBody>
      </p:sp>
      <p:sp>
        <p:nvSpPr>
          <p:cNvPr id="5" name="Alatunnisteen paikkamerkki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Julkinen</a:t>
            </a:r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F975C70-26A7-49A3-BC85-200506036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728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w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49943" y="413792"/>
            <a:ext cx="8298521" cy="1143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fi-FI" dirty="0" smtClean="0"/>
              <a:t>LISÄÄ OTSIKKO NAPSAUTTAMALLA</a:t>
            </a:r>
            <a:endParaRPr lang="en-US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49943" y="1844824"/>
            <a:ext cx="8298521" cy="396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en-US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2264" y="6347222"/>
            <a:ext cx="2133600" cy="181686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200">
                <a:solidFill>
                  <a:srgbClr val="0087C8"/>
                </a:solidFill>
              </a:defRPr>
            </a:lvl1pPr>
          </a:lstStyle>
          <a:p>
            <a:fld id="{44D0EE94-4CED-4236-8787-2028224304D9}" type="datetime1">
              <a:rPr lang="fi-FI" smtClean="0"/>
              <a:t>8.1.2014</a:t>
            </a:fld>
            <a:endParaRPr lang="en-US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452264" y="6170294"/>
            <a:ext cx="2895600" cy="181686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200" b="0">
                <a:solidFill>
                  <a:srgbClr val="0087C8"/>
                </a:solidFill>
              </a:defRPr>
            </a:lvl1pPr>
          </a:lstStyle>
          <a:p>
            <a:r>
              <a:rPr lang="en-US" smtClean="0"/>
              <a:t>Julkinen</a:t>
            </a:r>
            <a:endParaRPr lang="en-US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452264" y="6532100"/>
            <a:ext cx="2133600" cy="181686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200">
                <a:solidFill>
                  <a:srgbClr val="0087C8"/>
                </a:solidFill>
              </a:defRPr>
            </a:lvl1pPr>
          </a:lstStyle>
          <a:p>
            <a:fld id="{5F975C70-26A7-49A3-BC85-200506036BC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Kuva 6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5899154"/>
            <a:ext cx="3424222" cy="7702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3" r:id="rId2"/>
    <p:sldLayoutId id="2147483652" r:id="rId3"/>
    <p:sldLayoutId id="2147483654" r:id="rId4"/>
    <p:sldLayoutId id="2147483655" r:id="rId5"/>
    <p:sldLayoutId id="2147483662" r:id="rId6"/>
    <p:sldLayoutId id="2147483657" r:id="rId7"/>
    <p:sldLayoutId id="2147483649" r:id="rId8"/>
    <p:sldLayoutId id="2147483665" r:id="rId9"/>
    <p:sldLayoutId id="2147483667" r:id="rId10"/>
    <p:sldLayoutId id="2147483669" r:id="rId11"/>
    <p:sldLayoutId id="2147483671" r:id="rId12"/>
    <p:sldLayoutId id="2147483673" r:id="rId13"/>
    <p:sldLayoutId id="2147483664" r:id="rId14"/>
    <p:sldLayoutId id="2147483666" r:id="rId15"/>
    <p:sldLayoutId id="2147483668" r:id="rId16"/>
    <p:sldLayoutId id="2147483670" r:id="rId17"/>
    <p:sldLayoutId id="2147483672" r:id="rId18"/>
    <p:sldLayoutId id="2147483674" r:id="rId19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 cap="all" baseline="0">
          <a:solidFill>
            <a:srgbClr val="0087C8"/>
          </a:solidFill>
          <a:latin typeface="+mj-lt"/>
          <a:ea typeface="+mj-ea"/>
          <a:cs typeface="+mj-cs"/>
        </a:defRPr>
      </a:lvl1pPr>
    </p:titleStyle>
    <p:bodyStyle>
      <a:lvl1pPr marL="182563" indent="-182563" algn="l" defTabSz="914400" rtl="0" eaLnBrk="1" latinLnBrk="0" hangingPunct="1">
        <a:lnSpc>
          <a:spcPct val="110000"/>
        </a:lnSpc>
        <a:spcBef>
          <a:spcPts val="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182563" algn="l" defTabSz="914400" rtl="0" eaLnBrk="1" latinLnBrk="0" hangingPunct="1">
        <a:spcBef>
          <a:spcPts val="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17550" indent="-176213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82563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4738" indent="-174625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tsikko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err="1" smtClean="0"/>
              <a:t>Kommentit</a:t>
            </a:r>
            <a:r>
              <a:rPr lang="en-AU" dirty="0" smtClean="0"/>
              <a:t> </a:t>
            </a:r>
            <a:r>
              <a:rPr lang="en-AU" dirty="0" err="1" smtClean="0"/>
              <a:t>huoltovarmuuden</a:t>
            </a:r>
            <a:r>
              <a:rPr lang="en-AU" dirty="0" smtClean="0"/>
              <a:t> </a:t>
            </a:r>
            <a:r>
              <a:rPr lang="en-AU" dirty="0" err="1" smtClean="0"/>
              <a:t>näkökulmasta</a:t>
            </a:r>
            <a:endParaRPr lang="en-AU" dirty="0"/>
          </a:p>
        </p:txBody>
      </p:sp>
      <p:sp>
        <p:nvSpPr>
          <p:cNvPr id="9" name="Alaotsikko 8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AU" dirty="0" err="1" smtClean="0"/>
              <a:t>Suomi</a:t>
            </a:r>
            <a:r>
              <a:rPr lang="en-AU" dirty="0" smtClean="0"/>
              <a:t> </a:t>
            </a:r>
            <a:r>
              <a:rPr lang="en-AU" dirty="0" err="1" smtClean="0"/>
              <a:t>tietoliikennekeskittymänä</a:t>
            </a:r>
            <a:r>
              <a:rPr lang="en-AU" dirty="0" smtClean="0"/>
              <a:t>? </a:t>
            </a:r>
            <a:r>
              <a:rPr lang="en-AU" dirty="0" err="1" smtClean="0"/>
              <a:t>Näkökulmia</a:t>
            </a:r>
            <a:r>
              <a:rPr lang="en-AU" dirty="0" smtClean="0"/>
              <a:t> </a:t>
            </a:r>
            <a:r>
              <a:rPr lang="en-AU" dirty="0" err="1" smtClean="0"/>
              <a:t>Suomen</a:t>
            </a:r>
            <a:r>
              <a:rPr lang="en-AU" dirty="0" smtClean="0"/>
              <a:t> </a:t>
            </a:r>
            <a:r>
              <a:rPr lang="en-AU" dirty="0" err="1" smtClean="0"/>
              <a:t>Kyber-ratkaisuihin</a:t>
            </a:r>
            <a:r>
              <a:rPr lang="en-AU" dirty="0" smtClean="0"/>
              <a:t>.</a:t>
            </a:r>
          </a:p>
          <a:p>
            <a:r>
              <a:rPr lang="en-AU" dirty="0" smtClean="0"/>
              <a:t>UPI, 8.1.2014</a:t>
            </a:r>
          </a:p>
          <a:p>
            <a:r>
              <a:rPr lang="en-AU" dirty="0" smtClean="0"/>
              <a:t>Christian Fjäder</a:t>
            </a:r>
            <a:endParaRPr lang="en-AU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9C5FF-ABB8-4296-95A2-F8EA891570B8}" type="datetime1">
              <a:rPr lang="fi-FI" smtClean="0"/>
              <a:t>8.1.2014</a:t>
            </a:fld>
            <a:endParaRPr lang="en-US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Julkinen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4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480048" y="1947775"/>
            <a:ext cx="2162433" cy="1796961"/>
            <a:chOff x="381000" y="850098"/>
            <a:chExt cx="2162433" cy="1796961"/>
          </a:xfrm>
        </p:grpSpPr>
        <p:sp>
          <p:nvSpPr>
            <p:cNvPr id="79" name="Rectangle 78"/>
            <p:cNvSpPr/>
            <p:nvPr/>
          </p:nvSpPr>
          <p:spPr>
            <a:xfrm>
              <a:off x="381000" y="850098"/>
              <a:ext cx="2162433" cy="318987"/>
            </a:xfrm>
            <a:prstGeom prst="rect">
              <a:avLst/>
            </a:prstGeom>
            <a:solidFill>
              <a:srgbClr val="1DDD22"/>
            </a:solidFill>
            <a:ln w="12700">
              <a:solidFill>
                <a:srgbClr val="159F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b="1" dirty="0" err="1" smtClean="0">
                  <a:solidFill>
                    <a:prstClr val="black"/>
                  </a:solidFill>
                </a:rPr>
                <a:t>Huoltovarmuus</a:t>
              </a:r>
              <a:endParaRPr lang="en-US" b="1" dirty="0">
                <a:solidFill>
                  <a:prstClr val="black"/>
                </a:solidFill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381000" y="1169086"/>
              <a:ext cx="2162433" cy="1477973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75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5400000" scaled="0"/>
            </a:gradFill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>
              <a:reflection blurRad="6350" stA="52000" endA="300" endPos="35000" dir="5400000" sy="-100000" algn="bl" rotWithShape="0"/>
            </a:effectLst>
          </p:spPr>
          <p:txBody>
            <a:bodyPr lIns="182880" tIns="182880" rIns="182880" bIns="182880" rtlCol="0" anchor="t"/>
            <a:lstStyle/>
            <a:p>
              <a:pPr>
                <a:defRPr/>
              </a:pPr>
              <a:r>
                <a:rPr lang="en-US" kern="0" dirty="0" err="1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</a:rPr>
                <a:t>Mitä</a:t>
              </a:r>
              <a:r>
                <a:rPr lang="en-US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</a:rPr>
                <a:t> on </a:t>
              </a:r>
              <a:r>
                <a:rPr lang="en-US" kern="0" dirty="0" err="1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</a:rPr>
                <a:t>huoltovarmuus</a:t>
              </a:r>
              <a:r>
                <a:rPr lang="en-US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</a:rPr>
                <a:t>? </a:t>
              </a:r>
              <a:endParaRPr lang="en-US" kern="0" dirty="0">
                <a:solidFill>
                  <a:sysClr val="windowText" lastClr="000000">
                    <a:lumMod val="85000"/>
                    <a:lumOff val="15000"/>
                  </a:sysClr>
                </a:solidFill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660231" y="1946360"/>
            <a:ext cx="2162433" cy="1796961"/>
            <a:chOff x="6477000" y="1017749"/>
            <a:chExt cx="2162433" cy="1796961"/>
          </a:xfrm>
        </p:grpSpPr>
        <p:sp>
          <p:nvSpPr>
            <p:cNvPr id="82" name="Rectangle 81"/>
            <p:cNvSpPr/>
            <p:nvPr/>
          </p:nvSpPr>
          <p:spPr>
            <a:xfrm>
              <a:off x="6477000" y="1017749"/>
              <a:ext cx="2162433" cy="318987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b="1" dirty="0" err="1" smtClean="0">
                  <a:solidFill>
                    <a:prstClr val="black"/>
                  </a:solidFill>
                </a:rPr>
                <a:t>Kyberturvallisuus</a:t>
              </a:r>
              <a:endParaRPr lang="en-US" b="1" dirty="0">
                <a:solidFill>
                  <a:prstClr val="black"/>
                </a:solidFill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6477000" y="1336737"/>
              <a:ext cx="2162433" cy="1477973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75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5400000" scaled="0"/>
            </a:gradFill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>
              <a:reflection blurRad="6350" stA="52000" endA="300" endPos="35000" dir="5400000" sy="-100000" algn="bl" rotWithShape="0"/>
            </a:effectLst>
          </p:spPr>
          <p:txBody>
            <a:bodyPr lIns="182880" tIns="182880" rIns="182880" bIns="182880" rtlCol="0" anchor="t"/>
            <a:lstStyle/>
            <a:p>
              <a:pPr>
                <a:defRPr/>
              </a:pPr>
              <a:r>
                <a:rPr lang="en-US" kern="0" dirty="0" err="1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</a:rPr>
                <a:t>Mitä</a:t>
              </a:r>
              <a:r>
                <a:rPr lang="en-US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</a:rPr>
                <a:t> on </a:t>
              </a:r>
              <a:r>
                <a:rPr lang="en-US" kern="0" dirty="0" err="1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</a:rPr>
                <a:t>kyberturvallisuus</a:t>
              </a:r>
              <a:r>
                <a:rPr lang="en-US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</a:rPr>
                <a:t>?</a:t>
              </a:r>
              <a:endParaRPr lang="en-US" kern="0" dirty="0">
                <a:solidFill>
                  <a:sysClr val="windowText" lastClr="000000">
                    <a:lumMod val="85000"/>
                    <a:lumOff val="15000"/>
                  </a:sysClr>
                </a:solidFill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400800" y="3986561"/>
            <a:ext cx="2421865" cy="1962719"/>
            <a:chOff x="6248400" y="4508963"/>
            <a:chExt cx="2162433" cy="1812927"/>
          </a:xfrm>
        </p:grpSpPr>
        <p:sp>
          <p:nvSpPr>
            <p:cNvPr id="85" name="Rectangle 84"/>
            <p:cNvSpPr/>
            <p:nvPr/>
          </p:nvSpPr>
          <p:spPr>
            <a:xfrm>
              <a:off x="6248400" y="4508963"/>
              <a:ext cx="2162433" cy="318987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rgbClr val="EEB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b="1" dirty="0" err="1" smtClean="0">
                  <a:solidFill>
                    <a:prstClr val="black"/>
                  </a:solidFill>
                </a:rPr>
                <a:t>Muutostrendit</a:t>
              </a:r>
              <a:endParaRPr lang="en-US" b="1" dirty="0">
                <a:solidFill>
                  <a:prstClr val="black"/>
                </a:solidFill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6248400" y="4843917"/>
              <a:ext cx="2162433" cy="1477973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75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5400000" scaled="0"/>
            </a:gradFill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>
              <a:reflection blurRad="6350" stA="52000" endA="300" endPos="35000" dir="5400000" sy="-100000" algn="bl" rotWithShape="0"/>
            </a:effectLst>
          </p:spPr>
          <p:txBody>
            <a:bodyPr lIns="182880" tIns="182880" rIns="182880" bIns="182880" rtlCol="0" anchor="t"/>
            <a:lstStyle/>
            <a:p>
              <a:pPr>
                <a:defRPr/>
              </a:pPr>
              <a:r>
                <a:rPr lang="en-US" kern="0" dirty="0" err="1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</a:rPr>
                <a:t>Toimintaympäristön</a:t>
              </a:r>
              <a:r>
                <a:rPr lang="en-US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</a:rPr>
                <a:t> </a:t>
              </a:r>
              <a:r>
                <a:rPr lang="en-US" kern="0" dirty="0" err="1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</a:rPr>
                <a:t>muutostekijät</a:t>
              </a:r>
              <a:r>
                <a:rPr lang="en-US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</a:rPr>
                <a:t> </a:t>
              </a:r>
              <a:r>
                <a:rPr lang="en-US" kern="0" dirty="0" err="1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</a:rPr>
                <a:t>huoltovarmuuden</a:t>
              </a:r>
              <a:r>
                <a:rPr lang="en-US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</a:rPr>
                <a:t> </a:t>
              </a:r>
              <a:r>
                <a:rPr lang="en-US" kern="0" dirty="0" err="1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</a:rPr>
                <a:t>näkökulmasta</a:t>
              </a:r>
              <a:endParaRPr lang="en-US" kern="0" dirty="0">
                <a:solidFill>
                  <a:sysClr val="windowText" lastClr="000000">
                    <a:lumMod val="85000"/>
                    <a:lumOff val="15000"/>
                  </a:sysClr>
                </a:solidFill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2743200" y="1695076"/>
            <a:ext cx="3657600" cy="3657600"/>
            <a:chOff x="2743200" y="1600200"/>
            <a:chExt cx="3657600" cy="3657600"/>
          </a:xfrm>
        </p:grpSpPr>
        <p:grpSp>
          <p:nvGrpSpPr>
            <p:cNvPr id="71" name="Group 70"/>
            <p:cNvGrpSpPr/>
            <p:nvPr/>
          </p:nvGrpSpPr>
          <p:grpSpPr>
            <a:xfrm>
              <a:off x="2743200" y="1600200"/>
              <a:ext cx="3657600" cy="3657600"/>
              <a:chOff x="2423160" y="1356360"/>
              <a:chExt cx="3840480" cy="3840480"/>
            </a:xfrm>
          </p:grpSpPr>
          <p:sp>
            <p:nvSpPr>
              <p:cNvPr id="63" name="Oval 62"/>
              <p:cNvSpPr>
                <a:spLocks noChangeAspect="1"/>
              </p:cNvSpPr>
              <p:nvPr/>
            </p:nvSpPr>
            <p:spPr>
              <a:xfrm>
                <a:off x="2423160" y="1356360"/>
                <a:ext cx="3840480" cy="3840480"/>
              </a:xfrm>
              <a:prstGeom prst="ellipse">
                <a:avLst/>
              </a:prstGeom>
              <a:solidFill>
                <a:srgbClr val="1DDD22"/>
              </a:solidFill>
              <a:ln w="12700">
                <a:solidFill>
                  <a:srgbClr val="159F1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" name="Oval 64"/>
              <p:cNvSpPr>
                <a:spLocks noChangeAspect="1"/>
              </p:cNvSpPr>
              <p:nvPr/>
            </p:nvSpPr>
            <p:spPr>
              <a:xfrm>
                <a:off x="2423160" y="3276600"/>
                <a:ext cx="3840480" cy="1920240"/>
              </a:xfrm>
              <a:custGeom>
                <a:avLst/>
                <a:gdLst/>
                <a:ahLst/>
                <a:cxnLst/>
                <a:rect l="l" t="t" r="r" b="b"/>
                <a:pathLst>
                  <a:path w="3840480" h="1920240">
                    <a:moveTo>
                      <a:pt x="0" y="0"/>
                    </a:moveTo>
                    <a:lnTo>
                      <a:pt x="3840480" y="0"/>
                    </a:lnTo>
                    <a:cubicBezTo>
                      <a:pt x="3840480" y="1060519"/>
                      <a:pt x="2980759" y="1920240"/>
                      <a:pt x="1920240" y="1920240"/>
                    </a:cubicBezTo>
                    <a:cubicBezTo>
                      <a:pt x="859721" y="1920240"/>
                      <a:pt x="0" y="1060519"/>
                      <a:pt x="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" name="Oval 65"/>
              <p:cNvSpPr>
                <a:spLocks noChangeAspect="1"/>
              </p:cNvSpPr>
              <p:nvPr/>
            </p:nvSpPr>
            <p:spPr>
              <a:xfrm>
                <a:off x="4343400" y="1356360"/>
                <a:ext cx="1920240" cy="3840480"/>
              </a:xfrm>
              <a:custGeom>
                <a:avLst/>
                <a:gdLst/>
                <a:ahLst/>
                <a:cxnLst/>
                <a:rect l="l" t="t" r="r" b="b"/>
                <a:pathLst>
                  <a:path w="1920240" h="3840480">
                    <a:moveTo>
                      <a:pt x="0" y="0"/>
                    </a:moveTo>
                    <a:cubicBezTo>
                      <a:pt x="1060519" y="0"/>
                      <a:pt x="1920240" y="859721"/>
                      <a:pt x="1920240" y="1920240"/>
                    </a:cubicBezTo>
                    <a:cubicBezTo>
                      <a:pt x="1920240" y="2980759"/>
                      <a:pt x="1060519" y="3840480"/>
                      <a:pt x="0" y="3840480"/>
                    </a:cubicBezTo>
                    <a:close/>
                  </a:path>
                </a:pathLst>
              </a:custGeom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4" name="Oval 63"/>
              <p:cNvSpPr>
                <a:spLocks noChangeAspect="1"/>
              </p:cNvSpPr>
              <p:nvPr/>
            </p:nvSpPr>
            <p:spPr>
              <a:xfrm>
                <a:off x="4343400" y="3276600"/>
                <a:ext cx="1920240" cy="1920240"/>
              </a:xfrm>
              <a:custGeom>
                <a:avLst/>
                <a:gdLst/>
                <a:ahLst/>
                <a:cxnLst/>
                <a:rect l="l" t="t" r="r" b="b"/>
                <a:pathLst>
                  <a:path w="1920240" h="1920240">
                    <a:moveTo>
                      <a:pt x="0" y="0"/>
                    </a:moveTo>
                    <a:lnTo>
                      <a:pt x="1920240" y="0"/>
                    </a:lnTo>
                    <a:cubicBezTo>
                      <a:pt x="1920240" y="1060519"/>
                      <a:pt x="1060519" y="1920240"/>
                      <a:pt x="0" y="192024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rgbClr val="EEB5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2" name="Group 61"/>
            <p:cNvGrpSpPr>
              <a:grpSpLocks noChangeAspect="1"/>
            </p:cNvGrpSpPr>
            <p:nvPr/>
          </p:nvGrpSpPr>
          <p:grpSpPr>
            <a:xfrm>
              <a:off x="3174275" y="2002698"/>
              <a:ext cx="2795450" cy="2795451"/>
              <a:chOff x="2360897" y="1619696"/>
              <a:chExt cx="4009462" cy="4009463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2599681" y="1861702"/>
                <a:ext cx="3531892" cy="3531895"/>
              </a:xfrm>
              <a:prstGeom prst="ellipse">
                <a:avLst/>
              </a:prstGeom>
              <a:gradFill>
                <a:gsLst>
                  <a:gs pos="100000">
                    <a:srgbClr val="002A4C"/>
                  </a:gs>
                  <a:gs pos="0">
                    <a:srgbClr val="0072D0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2602837" y="1858482"/>
                <a:ext cx="3531892" cy="3532180"/>
                <a:chOff x="3431275" y="1969827"/>
                <a:chExt cx="2738650" cy="2738872"/>
              </a:xfrm>
            </p:grpSpPr>
            <p:grpSp>
              <p:nvGrpSpPr>
                <p:cNvPr id="37" name="Group 36"/>
                <p:cNvGrpSpPr/>
                <p:nvPr/>
              </p:nvGrpSpPr>
              <p:grpSpPr>
                <a:xfrm>
                  <a:off x="4800600" y="1970049"/>
                  <a:ext cx="0" cy="2738650"/>
                  <a:chOff x="4798154" y="1972324"/>
                  <a:chExt cx="0" cy="2738650"/>
                </a:xfrm>
              </p:grpSpPr>
              <p:cxnSp>
                <p:nvCxnSpPr>
                  <p:cNvPr id="53" name="Straight Connector 52"/>
                  <p:cNvCxnSpPr/>
                  <p:nvPr/>
                </p:nvCxnSpPr>
                <p:spPr>
                  <a:xfrm>
                    <a:off x="4798154" y="1972324"/>
                    <a:ext cx="0" cy="320040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Connector 53"/>
                  <p:cNvCxnSpPr/>
                  <p:nvPr/>
                </p:nvCxnSpPr>
                <p:spPr>
                  <a:xfrm>
                    <a:off x="4798154" y="4390934"/>
                    <a:ext cx="0" cy="320040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8" name="Group 37"/>
                <p:cNvGrpSpPr/>
                <p:nvPr/>
              </p:nvGrpSpPr>
              <p:grpSpPr>
                <a:xfrm rot="9000000">
                  <a:off x="4800600" y="1970049"/>
                  <a:ext cx="0" cy="2738650"/>
                  <a:chOff x="4798154" y="1972324"/>
                  <a:chExt cx="0" cy="2738650"/>
                </a:xfrm>
              </p:grpSpPr>
              <p:cxnSp>
                <p:nvCxnSpPr>
                  <p:cNvPr id="51" name="Straight Connector 50"/>
                  <p:cNvCxnSpPr/>
                  <p:nvPr/>
                </p:nvCxnSpPr>
                <p:spPr>
                  <a:xfrm>
                    <a:off x="4798154" y="1972324"/>
                    <a:ext cx="0" cy="320040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Connector 51"/>
                  <p:cNvCxnSpPr/>
                  <p:nvPr/>
                </p:nvCxnSpPr>
                <p:spPr>
                  <a:xfrm>
                    <a:off x="4798154" y="4390934"/>
                    <a:ext cx="0" cy="320040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9" name="Group 38"/>
                <p:cNvGrpSpPr/>
                <p:nvPr/>
              </p:nvGrpSpPr>
              <p:grpSpPr>
                <a:xfrm rot="7200000">
                  <a:off x="4800600" y="1970049"/>
                  <a:ext cx="0" cy="2738650"/>
                  <a:chOff x="4798154" y="1972324"/>
                  <a:chExt cx="0" cy="2738650"/>
                </a:xfrm>
              </p:grpSpPr>
              <p:cxnSp>
                <p:nvCxnSpPr>
                  <p:cNvPr id="49" name="Straight Connector 48"/>
                  <p:cNvCxnSpPr/>
                  <p:nvPr/>
                </p:nvCxnSpPr>
                <p:spPr>
                  <a:xfrm>
                    <a:off x="4798154" y="1972324"/>
                    <a:ext cx="0" cy="320040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Straight Connector 49"/>
                  <p:cNvCxnSpPr/>
                  <p:nvPr/>
                </p:nvCxnSpPr>
                <p:spPr>
                  <a:xfrm>
                    <a:off x="4798154" y="4390934"/>
                    <a:ext cx="0" cy="320040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0" name="Group 39"/>
                <p:cNvGrpSpPr/>
                <p:nvPr/>
              </p:nvGrpSpPr>
              <p:grpSpPr>
                <a:xfrm rot="5400000">
                  <a:off x="4800600" y="1970049"/>
                  <a:ext cx="0" cy="2738650"/>
                  <a:chOff x="4798154" y="1972324"/>
                  <a:chExt cx="0" cy="2738650"/>
                </a:xfrm>
              </p:grpSpPr>
              <p:cxnSp>
                <p:nvCxnSpPr>
                  <p:cNvPr id="47" name="Straight Connector 46"/>
                  <p:cNvCxnSpPr/>
                  <p:nvPr/>
                </p:nvCxnSpPr>
                <p:spPr>
                  <a:xfrm>
                    <a:off x="4798154" y="1972324"/>
                    <a:ext cx="0" cy="320040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47"/>
                  <p:cNvCxnSpPr/>
                  <p:nvPr/>
                </p:nvCxnSpPr>
                <p:spPr>
                  <a:xfrm>
                    <a:off x="4798154" y="4390934"/>
                    <a:ext cx="0" cy="320040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1" name="Group 40"/>
                <p:cNvGrpSpPr/>
                <p:nvPr/>
              </p:nvGrpSpPr>
              <p:grpSpPr>
                <a:xfrm rot="3600000">
                  <a:off x="4800600" y="1970049"/>
                  <a:ext cx="0" cy="2738650"/>
                  <a:chOff x="4798154" y="1972324"/>
                  <a:chExt cx="0" cy="2738650"/>
                </a:xfrm>
              </p:grpSpPr>
              <p:cxnSp>
                <p:nvCxnSpPr>
                  <p:cNvPr id="45" name="Straight Connector 44"/>
                  <p:cNvCxnSpPr/>
                  <p:nvPr/>
                </p:nvCxnSpPr>
                <p:spPr>
                  <a:xfrm>
                    <a:off x="4798154" y="1972324"/>
                    <a:ext cx="0" cy="320040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45"/>
                  <p:cNvCxnSpPr/>
                  <p:nvPr/>
                </p:nvCxnSpPr>
                <p:spPr>
                  <a:xfrm>
                    <a:off x="4798154" y="4390934"/>
                    <a:ext cx="0" cy="320040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2" name="Group 41"/>
                <p:cNvGrpSpPr/>
                <p:nvPr/>
              </p:nvGrpSpPr>
              <p:grpSpPr>
                <a:xfrm rot="1800000">
                  <a:off x="4798154" y="1969827"/>
                  <a:ext cx="0" cy="2738650"/>
                  <a:chOff x="4798154" y="1972324"/>
                  <a:chExt cx="0" cy="2738650"/>
                </a:xfrm>
              </p:grpSpPr>
              <p:cxnSp>
                <p:nvCxnSpPr>
                  <p:cNvPr id="43" name="Straight Connector 42"/>
                  <p:cNvCxnSpPr/>
                  <p:nvPr/>
                </p:nvCxnSpPr>
                <p:spPr>
                  <a:xfrm>
                    <a:off x="4798154" y="1972324"/>
                    <a:ext cx="0" cy="320040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Connector 43"/>
                  <p:cNvCxnSpPr/>
                  <p:nvPr/>
                </p:nvCxnSpPr>
                <p:spPr>
                  <a:xfrm>
                    <a:off x="4798154" y="4390934"/>
                    <a:ext cx="0" cy="320040"/>
                  </a:xfrm>
                  <a:prstGeom prst="line">
                    <a:avLst/>
                  </a:prstGeom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3" name="Group 12"/>
              <p:cNvGrpSpPr/>
              <p:nvPr/>
            </p:nvGrpSpPr>
            <p:grpSpPr>
              <a:xfrm>
                <a:off x="2616042" y="1860463"/>
                <a:ext cx="3527930" cy="3527934"/>
                <a:chOff x="3441515" y="1971363"/>
                <a:chExt cx="2735579" cy="2735579"/>
              </a:xfrm>
            </p:grpSpPr>
            <p:grpSp>
              <p:nvGrpSpPr>
                <p:cNvPr id="19" name="Group 18"/>
                <p:cNvGrpSpPr/>
                <p:nvPr/>
              </p:nvGrpSpPr>
              <p:grpSpPr>
                <a:xfrm rot="-900000">
                  <a:off x="4809305" y="1971363"/>
                  <a:ext cx="0" cy="2735579"/>
                  <a:chOff x="4800600" y="1972324"/>
                  <a:chExt cx="0" cy="2735579"/>
                </a:xfrm>
              </p:grpSpPr>
              <p:cxnSp>
                <p:nvCxnSpPr>
                  <p:cNvPr id="35" name="Straight Connector 34"/>
                  <p:cNvCxnSpPr/>
                  <p:nvPr/>
                </p:nvCxnSpPr>
                <p:spPr>
                  <a:xfrm>
                    <a:off x="4800600" y="1972324"/>
                    <a:ext cx="0" cy="182880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/>
                  <p:cNvCxnSpPr/>
                  <p:nvPr/>
                </p:nvCxnSpPr>
                <p:spPr>
                  <a:xfrm>
                    <a:off x="4800600" y="4525023"/>
                    <a:ext cx="0" cy="182880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" name="Group 19"/>
                <p:cNvGrpSpPr/>
                <p:nvPr/>
              </p:nvGrpSpPr>
              <p:grpSpPr>
                <a:xfrm rot="8100000">
                  <a:off x="4809305" y="1971363"/>
                  <a:ext cx="0" cy="2735579"/>
                  <a:chOff x="4800600" y="1972324"/>
                  <a:chExt cx="0" cy="2735579"/>
                </a:xfrm>
              </p:grpSpPr>
              <p:cxnSp>
                <p:nvCxnSpPr>
                  <p:cNvPr id="33" name="Straight Connector 32"/>
                  <p:cNvCxnSpPr/>
                  <p:nvPr/>
                </p:nvCxnSpPr>
                <p:spPr>
                  <a:xfrm>
                    <a:off x="4800600" y="1972324"/>
                    <a:ext cx="0" cy="182880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Connector 33"/>
                  <p:cNvCxnSpPr/>
                  <p:nvPr/>
                </p:nvCxnSpPr>
                <p:spPr>
                  <a:xfrm>
                    <a:off x="4800600" y="4525023"/>
                    <a:ext cx="0" cy="182880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" name="Group 20"/>
                <p:cNvGrpSpPr/>
                <p:nvPr/>
              </p:nvGrpSpPr>
              <p:grpSpPr>
                <a:xfrm rot="4500000">
                  <a:off x="4809305" y="1971363"/>
                  <a:ext cx="0" cy="2735579"/>
                  <a:chOff x="4800600" y="1972324"/>
                  <a:chExt cx="0" cy="2735579"/>
                </a:xfrm>
              </p:grpSpPr>
              <p:cxnSp>
                <p:nvCxnSpPr>
                  <p:cNvPr id="31" name="Straight Connector 30"/>
                  <p:cNvCxnSpPr/>
                  <p:nvPr/>
                </p:nvCxnSpPr>
                <p:spPr>
                  <a:xfrm>
                    <a:off x="4800600" y="1972324"/>
                    <a:ext cx="0" cy="182880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4800600" y="4525023"/>
                    <a:ext cx="0" cy="182880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" name="Group 21"/>
                <p:cNvGrpSpPr/>
                <p:nvPr/>
              </p:nvGrpSpPr>
              <p:grpSpPr>
                <a:xfrm rot="6300000">
                  <a:off x="4809305" y="1971363"/>
                  <a:ext cx="0" cy="2735579"/>
                  <a:chOff x="4800600" y="1972324"/>
                  <a:chExt cx="0" cy="2735579"/>
                </a:xfrm>
              </p:grpSpPr>
              <p:cxnSp>
                <p:nvCxnSpPr>
                  <p:cNvPr id="29" name="Straight Connector 28"/>
                  <p:cNvCxnSpPr/>
                  <p:nvPr/>
                </p:nvCxnSpPr>
                <p:spPr>
                  <a:xfrm>
                    <a:off x="4800600" y="1972324"/>
                    <a:ext cx="0" cy="182880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Connector 29"/>
                  <p:cNvCxnSpPr/>
                  <p:nvPr/>
                </p:nvCxnSpPr>
                <p:spPr>
                  <a:xfrm>
                    <a:off x="4800600" y="4525023"/>
                    <a:ext cx="0" cy="182880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3" name="Group 22"/>
                <p:cNvGrpSpPr/>
                <p:nvPr/>
              </p:nvGrpSpPr>
              <p:grpSpPr>
                <a:xfrm rot="2700000">
                  <a:off x="4809305" y="1971363"/>
                  <a:ext cx="0" cy="2735579"/>
                  <a:chOff x="4800600" y="1972324"/>
                  <a:chExt cx="0" cy="2735579"/>
                </a:xfrm>
              </p:grpSpPr>
              <p:cxnSp>
                <p:nvCxnSpPr>
                  <p:cNvPr id="27" name="Straight Connector 26"/>
                  <p:cNvCxnSpPr/>
                  <p:nvPr/>
                </p:nvCxnSpPr>
                <p:spPr>
                  <a:xfrm>
                    <a:off x="4800600" y="1972324"/>
                    <a:ext cx="0" cy="182880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Connector 27"/>
                  <p:cNvCxnSpPr/>
                  <p:nvPr/>
                </p:nvCxnSpPr>
                <p:spPr>
                  <a:xfrm>
                    <a:off x="4800600" y="4525023"/>
                    <a:ext cx="0" cy="182880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" name="Group 23"/>
                <p:cNvGrpSpPr/>
                <p:nvPr/>
              </p:nvGrpSpPr>
              <p:grpSpPr>
                <a:xfrm rot="900000">
                  <a:off x="4809305" y="1971363"/>
                  <a:ext cx="0" cy="2735579"/>
                  <a:chOff x="4800600" y="1972324"/>
                  <a:chExt cx="0" cy="2735579"/>
                </a:xfrm>
              </p:grpSpPr>
              <p:cxnSp>
                <p:nvCxnSpPr>
                  <p:cNvPr id="25" name="Straight Connector 24"/>
                  <p:cNvCxnSpPr/>
                  <p:nvPr/>
                </p:nvCxnSpPr>
                <p:spPr>
                  <a:xfrm>
                    <a:off x="4800600" y="1972324"/>
                    <a:ext cx="0" cy="182880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Connector 25"/>
                  <p:cNvCxnSpPr/>
                  <p:nvPr/>
                </p:nvCxnSpPr>
                <p:spPr>
                  <a:xfrm>
                    <a:off x="4800600" y="4525023"/>
                    <a:ext cx="0" cy="182880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4" name="Rectangle 13"/>
              <p:cNvSpPr/>
              <p:nvPr/>
            </p:nvSpPr>
            <p:spPr>
              <a:xfrm rot="14400000">
                <a:off x="3652348" y="3171375"/>
                <a:ext cx="948261" cy="94341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 rot="16200000" flipH="1">
                <a:off x="3587223" y="4379692"/>
                <a:ext cx="1558515" cy="58962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4247702" y="3509723"/>
                <a:ext cx="235851" cy="235851"/>
              </a:xfrm>
              <a:prstGeom prst="ellipse">
                <a:avLst/>
              </a:prstGeom>
              <a:gradFill>
                <a:gsLst>
                  <a:gs pos="100000">
                    <a:schemeClr val="tx1">
                      <a:lumMod val="75000"/>
                      <a:lumOff val="25000"/>
                    </a:schemeClr>
                  </a:gs>
                  <a:gs pos="0">
                    <a:schemeClr val="bg1"/>
                  </a:gs>
                </a:gsLst>
                <a:lin ang="5400000" scaled="0"/>
              </a:gradFill>
              <a:ln w="254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3001947" y="1920567"/>
                <a:ext cx="2720041" cy="2380750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alpha val="0"/>
                    </a:schemeClr>
                  </a:gs>
                  <a:gs pos="54000">
                    <a:srgbClr val="FFFFFF">
                      <a:alpha val="20000"/>
                    </a:srgbClr>
                  </a:gs>
                  <a:gs pos="0">
                    <a:schemeClr val="bg1">
                      <a:alpha val="5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Oval 3"/>
              <p:cNvSpPr/>
              <p:nvPr/>
            </p:nvSpPr>
            <p:spPr>
              <a:xfrm>
                <a:off x="2360897" y="1619696"/>
                <a:ext cx="4009462" cy="4009463"/>
              </a:xfrm>
              <a:custGeom>
                <a:avLst/>
                <a:gdLst/>
                <a:ahLst/>
                <a:cxnLst/>
                <a:rect l="l" t="t" r="r" b="b"/>
                <a:pathLst>
                  <a:path w="3108960" h="3108960">
                    <a:moveTo>
                      <a:pt x="1554480" y="185155"/>
                    </a:moveTo>
                    <a:cubicBezTo>
                      <a:pt x="798223" y="185155"/>
                      <a:pt x="185155" y="798223"/>
                      <a:pt x="185155" y="1554480"/>
                    </a:cubicBezTo>
                    <a:cubicBezTo>
                      <a:pt x="185155" y="2310737"/>
                      <a:pt x="798223" y="2923805"/>
                      <a:pt x="1554480" y="2923805"/>
                    </a:cubicBezTo>
                    <a:cubicBezTo>
                      <a:pt x="2310737" y="2923805"/>
                      <a:pt x="2923805" y="2310737"/>
                      <a:pt x="2923805" y="1554480"/>
                    </a:cubicBezTo>
                    <a:cubicBezTo>
                      <a:pt x="2923805" y="798223"/>
                      <a:pt x="2310737" y="185155"/>
                      <a:pt x="1554480" y="185155"/>
                    </a:cubicBezTo>
                    <a:close/>
                    <a:moveTo>
                      <a:pt x="1554480" y="0"/>
                    </a:moveTo>
                    <a:cubicBezTo>
                      <a:pt x="2412996" y="0"/>
                      <a:pt x="3108960" y="695964"/>
                      <a:pt x="3108960" y="1554480"/>
                    </a:cubicBezTo>
                    <a:cubicBezTo>
                      <a:pt x="3108960" y="2412996"/>
                      <a:pt x="2412996" y="3108960"/>
                      <a:pt x="1554480" y="3108960"/>
                    </a:cubicBezTo>
                    <a:cubicBezTo>
                      <a:pt x="695964" y="3108960"/>
                      <a:pt x="0" y="2412996"/>
                      <a:pt x="0" y="1554480"/>
                    </a:cubicBezTo>
                    <a:cubicBezTo>
                      <a:pt x="0" y="695964"/>
                      <a:pt x="695964" y="0"/>
                      <a:pt x="155448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79000">
                    <a:schemeClr val="tx1">
                      <a:lumMod val="50000"/>
                      <a:lumOff val="50000"/>
                    </a:schemeClr>
                  </a:gs>
                  <a:gs pos="89000">
                    <a:srgbClr val="777777"/>
                  </a:gs>
                  <a:gs pos="100000">
                    <a:srgbClr val="EAEAEA"/>
                  </a:gs>
                </a:gsLst>
                <a:lin ang="2700000" scaled="1"/>
                <a:tileRect/>
              </a:gradFill>
              <a:ln w="19050">
                <a:solidFill>
                  <a:schemeClr val="bg1">
                    <a:lumMod val="50000"/>
                  </a:schemeClr>
                </a:solidFill>
              </a:ln>
              <a:effectLst>
                <a:outerShdw blurRad="88900" dist="50800" dir="5400000" algn="t" rotWithShape="0">
                  <a:prstClr val="black">
                    <a:alpha val="99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TEEMAT</a:t>
            </a:r>
            <a:endParaRPr lang="en-US" dirty="0"/>
          </a:p>
        </p:txBody>
      </p:sp>
      <p:grpSp>
        <p:nvGrpSpPr>
          <p:cNvPr id="67" name="Group 75"/>
          <p:cNvGrpSpPr/>
          <p:nvPr/>
        </p:nvGrpSpPr>
        <p:grpSpPr>
          <a:xfrm>
            <a:off x="470451" y="3951627"/>
            <a:ext cx="2172029" cy="1812570"/>
            <a:chOff x="371404" y="4131030"/>
            <a:chExt cx="2172029" cy="1812570"/>
          </a:xfrm>
        </p:grpSpPr>
        <p:sp>
          <p:nvSpPr>
            <p:cNvPr id="68" name="Rectangle 73"/>
            <p:cNvSpPr/>
            <p:nvPr/>
          </p:nvSpPr>
          <p:spPr>
            <a:xfrm>
              <a:off x="371404" y="4131030"/>
              <a:ext cx="2162433" cy="318987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Haasteet</a:t>
              </a: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 &amp; </a:t>
              </a:r>
              <a:r>
                <a:rPr kumimoji="0" lang="en-US" sz="16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Ratkaisut</a:t>
              </a:r>
              <a:endPara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9" name="Rectangle 74"/>
            <p:cNvSpPr/>
            <p:nvPr/>
          </p:nvSpPr>
          <p:spPr>
            <a:xfrm>
              <a:off x="381000" y="4465627"/>
              <a:ext cx="2162433" cy="1477973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75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5400000" scaled="0"/>
            </a:gradFill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>
              <a:reflection blurRad="6350" stA="52000" endA="300" endPos="35000" dir="5400000" sy="-100000" algn="bl" rotWithShape="0"/>
            </a:effectLst>
          </p:spPr>
          <p:txBody>
            <a:bodyPr lIns="182880" tIns="182880" rIns="182880" bIns="182880"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</a:rPr>
                <a:t>Kompleksisuus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</a:rPr>
                <a:t> -&gt;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kern="0" dirty="0" err="1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</a:rPr>
                <a:t>Epävarmuus</a:t>
              </a:r>
              <a:r>
                <a:rPr lang="en-US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</a:rPr>
                <a:t> -&gt;</a:t>
              </a:r>
              <a:endParaRPr lang="en-US" kern="0" dirty="0">
                <a:solidFill>
                  <a:sysClr val="windowText" lastClr="000000">
                    <a:lumMod val="85000"/>
                    <a:lumOff val="15000"/>
                  </a:sysClr>
                </a:solidFill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</a:rPr>
                <a:t>Fokus</a:t>
              </a:r>
              <a:r>
                <a:rPr kumimoji="0" lang="en-US" sz="1800" b="0" i="0" u="none" strike="noStrike" kern="0" cap="none" spc="0" normalizeH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</a:rPr>
                <a:t> </a:t>
              </a:r>
              <a:r>
                <a:rPr kumimoji="0" lang="en-US" sz="1800" b="0" i="0" u="none" strike="noStrike" kern="0" cap="none" spc="0" normalizeH="0" noProof="0" dirty="0" err="1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</a:rPr>
                <a:t>ja</a:t>
              </a:r>
              <a:r>
                <a:rPr kumimoji="0" lang="en-US" sz="1800" b="0" i="0" u="none" strike="noStrike" kern="0" cap="none" spc="0" normalizeH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</a:rPr>
                <a:t> </a:t>
              </a:r>
              <a:r>
                <a:rPr kumimoji="0" lang="en-US" sz="1800" b="0" i="0" u="none" strike="noStrike" kern="0" cap="none" spc="0" normalizeH="0" noProof="0" dirty="0" err="1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</a:rPr>
                <a:t>priorisointi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</a:rPr>
                <a:t> 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D2511-043A-4355-B627-0274A8D075BF}" type="datetime1">
              <a:rPr lang="fi-FI" smtClean="0"/>
              <a:t>8.1.2014</a:t>
            </a:fld>
            <a:endParaRPr lang="en-US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Julkinen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86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Huoltovarmuuden</a:t>
            </a:r>
            <a:r>
              <a:rPr lang="en-AU" dirty="0" smtClean="0"/>
              <a:t> </a:t>
            </a:r>
            <a:r>
              <a:rPr lang="en-AU" dirty="0" err="1" smtClean="0"/>
              <a:t>määritelmä</a:t>
            </a:r>
            <a:endParaRPr lang="en-AU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49943" y="1268760"/>
            <a:ext cx="8298521" cy="4536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sz="2000" dirty="0"/>
              <a:t>Huoltovarmuudella tarkoitetaan väestön toimeentulon, maan talouselämän ja maanpuolustuksen kannalta </a:t>
            </a:r>
            <a:r>
              <a:rPr lang="fi-FI" sz="2000" u="sng" dirty="0"/>
              <a:t>välttämättömän</a:t>
            </a:r>
            <a:r>
              <a:rPr lang="fi-FI" sz="2000" dirty="0"/>
              <a:t> kriittisen tuotannon, palvelujen ja infrastruktuurin turvaamista </a:t>
            </a:r>
            <a:r>
              <a:rPr lang="fi-FI" sz="2000" u="sng" dirty="0"/>
              <a:t>vakavissa</a:t>
            </a:r>
            <a:r>
              <a:rPr lang="fi-FI" sz="2000" dirty="0"/>
              <a:t> häiriötilanteissa ja poikkeusoloissa (</a:t>
            </a:r>
            <a:r>
              <a:rPr lang="fi-FI" sz="2000" i="1" dirty="0"/>
              <a:t>huoltovarmuus</a:t>
            </a:r>
            <a:r>
              <a:rPr lang="fi-FI" sz="2000" dirty="0"/>
              <a:t>)</a:t>
            </a:r>
            <a:r>
              <a:rPr lang="en-US" sz="2000" dirty="0"/>
              <a:t> </a:t>
            </a:r>
            <a:endParaRPr lang="en-AU" sz="2000" dirty="0"/>
          </a:p>
        </p:txBody>
      </p:sp>
      <p:sp>
        <p:nvSpPr>
          <p:cNvPr id="8" name="Rounded Rectangle 7"/>
          <p:cNvSpPr/>
          <p:nvPr/>
        </p:nvSpPr>
        <p:spPr>
          <a:xfrm>
            <a:off x="539552" y="2877538"/>
            <a:ext cx="2880320" cy="79208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err="1" smtClean="0"/>
              <a:t>Väestön</a:t>
            </a:r>
            <a:r>
              <a:rPr lang="en-AU" dirty="0" smtClean="0"/>
              <a:t> </a:t>
            </a:r>
            <a:r>
              <a:rPr lang="en-AU" dirty="0" err="1"/>
              <a:t>t</a:t>
            </a:r>
            <a:r>
              <a:rPr lang="en-AU" dirty="0" err="1" smtClean="0"/>
              <a:t>oimeentulo</a:t>
            </a:r>
            <a:endParaRPr lang="en-AU" dirty="0"/>
          </a:p>
        </p:txBody>
      </p:sp>
      <p:sp>
        <p:nvSpPr>
          <p:cNvPr id="9" name="Rounded Rectangle 8"/>
          <p:cNvSpPr/>
          <p:nvPr/>
        </p:nvSpPr>
        <p:spPr>
          <a:xfrm>
            <a:off x="3635896" y="2877538"/>
            <a:ext cx="2880320" cy="792088"/>
          </a:xfrm>
          <a:prstGeom prst="roundRect">
            <a:avLst/>
          </a:prstGeom>
          <a:solidFill>
            <a:srgbClr val="D4F45E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err="1" smtClean="0">
                <a:solidFill>
                  <a:schemeClr val="tx1"/>
                </a:solidFill>
              </a:rPr>
              <a:t>Talouselämän</a:t>
            </a:r>
            <a:r>
              <a:rPr lang="en-AU" dirty="0" smtClean="0">
                <a:solidFill>
                  <a:schemeClr val="tx1"/>
                </a:solidFill>
              </a:rPr>
              <a:t> </a:t>
            </a:r>
            <a:r>
              <a:rPr lang="en-AU" dirty="0" err="1" smtClean="0">
                <a:solidFill>
                  <a:schemeClr val="tx1"/>
                </a:solidFill>
              </a:rPr>
              <a:t>toimintaedellytykset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660232" y="2805530"/>
            <a:ext cx="864096" cy="302433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M</a:t>
            </a:r>
          </a:p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N</a:t>
            </a:r>
          </a:p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P</a:t>
            </a:r>
          </a:p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U</a:t>
            </a:r>
          </a:p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O</a:t>
            </a:r>
          </a:p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L</a:t>
            </a:r>
          </a:p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U</a:t>
            </a:r>
          </a:p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S</a:t>
            </a:r>
          </a:p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T</a:t>
            </a:r>
          </a:p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U</a:t>
            </a:r>
          </a:p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S</a:t>
            </a:r>
          </a:p>
          <a:p>
            <a:pPr algn="ctr"/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39552" y="3813642"/>
            <a:ext cx="5976664" cy="5760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err="1" smtClean="0"/>
              <a:t>Infrastruktuuri</a:t>
            </a:r>
            <a:endParaRPr lang="en-AU" dirty="0"/>
          </a:p>
        </p:txBody>
      </p:sp>
      <p:sp>
        <p:nvSpPr>
          <p:cNvPr id="12" name="Rounded Rectangle 11"/>
          <p:cNvSpPr/>
          <p:nvPr/>
        </p:nvSpPr>
        <p:spPr>
          <a:xfrm>
            <a:off x="539552" y="4533722"/>
            <a:ext cx="5976664" cy="57606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err="1" smtClean="0"/>
              <a:t>Palvelut</a:t>
            </a:r>
            <a:endParaRPr lang="en-AU" dirty="0"/>
          </a:p>
        </p:txBody>
      </p:sp>
      <p:sp>
        <p:nvSpPr>
          <p:cNvPr id="13" name="Rounded Rectangle 12"/>
          <p:cNvSpPr/>
          <p:nvPr/>
        </p:nvSpPr>
        <p:spPr>
          <a:xfrm>
            <a:off x="539552" y="5253802"/>
            <a:ext cx="5976664" cy="5760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err="1" smtClean="0"/>
              <a:t>Kriittinen</a:t>
            </a:r>
            <a:r>
              <a:rPr lang="en-AU" dirty="0" smtClean="0"/>
              <a:t> </a:t>
            </a:r>
            <a:r>
              <a:rPr lang="en-AU" dirty="0" err="1"/>
              <a:t>t</a:t>
            </a:r>
            <a:r>
              <a:rPr lang="en-AU" dirty="0" err="1" smtClean="0"/>
              <a:t>uotanto</a:t>
            </a:r>
            <a:endParaRPr lang="en-AU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452264" y="6347222"/>
            <a:ext cx="2133600" cy="181686"/>
          </a:xfrm>
        </p:spPr>
        <p:txBody>
          <a:bodyPr/>
          <a:lstStyle/>
          <a:p>
            <a:fld id="{788FF739-B0B6-474F-8F95-5C8CE1DCE1CD}" type="datetime1">
              <a:rPr lang="fi-FI" smtClean="0"/>
              <a:t>8.1.2014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2264" y="6170294"/>
            <a:ext cx="2895600" cy="181686"/>
          </a:xfrm>
        </p:spPr>
        <p:txBody>
          <a:bodyPr/>
          <a:lstStyle/>
          <a:p>
            <a:r>
              <a:rPr lang="en-US" smtClean="0"/>
              <a:t>Julkinen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57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yöristetty suorakulmio 5"/>
          <p:cNvSpPr/>
          <p:nvPr/>
        </p:nvSpPr>
        <p:spPr>
          <a:xfrm>
            <a:off x="755576" y="1196752"/>
            <a:ext cx="2137738" cy="4098288"/>
          </a:xfrm>
          <a:prstGeom prst="roundRect">
            <a:avLst/>
          </a:prstGeom>
          <a:solidFill>
            <a:srgbClr val="AACB72"/>
          </a:solidFill>
          <a:effectLst>
            <a:glow rad="38100">
              <a:srgbClr val="AACB72">
                <a:alpha val="31000"/>
              </a:srgbClr>
            </a:glow>
            <a:softEdge rad="584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i-FI" dirty="0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1" cy="1143000"/>
          </a:xfrm>
          <a:effectLst>
            <a:glow rad="127000">
              <a:schemeClr val="accent1">
                <a:alpha val="10000"/>
              </a:schemeClr>
            </a:glow>
            <a:softEdge rad="0"/>
          </a:effectLst>
        </p:spPr>
        <p:txBody>
          <a:bodyPr/>
          <a:lstStyle/>
          <a:p>
            <a:pPr>
              <a:defRPr/>
            </a:pPr>
            <a:r>
              <a:rPr lang="fi-FI" sz="3000" dirty="0" smtClean="0"/>
              <a:t>HUOLTOVARMUUS - KAIKKEIN </a:t>
            </a:r>
            <a:r>
              <a:rPr lang="fi-FI" sz="3000" dirty="0" err="1" smtClean="0"/>
              <a:t>vÄLTTÄMÄTTÖMIMMÄN</a:t>
            </a:r>
            <a:r>
              <a:rPr lang="fi-FI" sz="3000" dirty="0" smtClean="0"/>
              <a:t> </a:t>
            </a:r>
            <a:r>
              <a:rPr lang="fi-FI" sz="3000" dirty="0" err="1" smtClean="0"/>
              <a:t>TURVAAMIneN</a:t>
            </a:r>
            <a:endParaRPr lang="fi-FI" sz="3000" dirty="0"/>
          </a:p>
        </p:txBody>
      </p:sp>
      <p:sp>
        <p:nvSpPr>
          <p:cNvPr id="4" name="Freeform 20"/>
          <p:cNvSpPr>
            <a:spLocks/>
          </p:cNvSpPr>
          <p:nvPr/>
        </p:nvSpPr>
        <p:spPr bwMode="auto">
          <a:xfrm>
            <a:off x="971600" y="1312204"/>
            <a:ext cx="1800200" cy="3777588"/>
          </a:xfrm>
          <a:custGeom>
            <a:avLst/>
            <a:gdLst>
              <a:gd name="T0" fmla="*/ 1453 w 1463"/>
              <a:gd name="T1" fmla="*/ 2227 h 3070"/>
              <a:gd name="T2" fmla="*/ 1425 w 1463"/>
              <a:gd name="T3" fmla="*/ 2061 h 3070"/>
              <a:gd name="T4" fmla="*/ 1350 w 1463"/>
              <a:gd name="T5" fmla="*/ 2003 h 3070"/>
              <a:gd name="T6" fmla="*/ 1275 w 1463"/>
              <a:gd name="T7" fmla="*/ 1881 h 3070"/>
              <a:gd name="T8" fmla="*/ 1260 w 1463"/>
              <a:gd name="T9" fmla="*/ 1686 h 3070"/>
              <a:gd name="T10" fmla="*/ 1179 w 1463"/>
              <a:gd name="T11" fmla="*/ 1577 h 3070"/>
              <a:gd name="T12" fmla="*/ 1207 w 1463"/>
              <a:gd name="T13" fmla="*/ 1467 h 3070"/>
              <a:gd name="T14" fmla="*/ 1234 w 1463"/>
              <a:gd name="T15" fmla="*/ 1308 h 3070"/>
              <a:gd name="T16" fmla="*/ 1203 w 1463"/>
              <a:gd name="T17" fmla="*/ 1189 h 3070"/>
              <a:gd name="T18" fmla="*/ 1128 w 1463"/>
              <a:gd name="T19" fmla="*/ 1055 h 3070"/>
              <a:gd name="T20" fmla="*/ 1109 w 1463"/>
              <a:gd name="T21" fmla="*/ 894 h 3070"/>
              <a:gd name="T22" fmla="*/ 1186 w 1463"/>
              <a:gd name="T23" fmla="*/ 788 h 3070"/>
              <a:gd name="T24" fmla="*/ 1133 w 1463"/>
              <a:gd name="T25" fmla="*/ 641 h 3070"/>
              <a:gd name="T26" fmla="*/ 1058 w 1463"/>
              <a:gd name="T27" fmla="*/ 583 h 3070"/>
              <a:gd name="T28" fmla="*/ 1027 w 1463"/>
              <a:gd name="T29" fmla="*/ 443 h 3070"/>
              <a:gd name="T30" fmla="*/ 1049 w 1463"/>
              <a:gd name="T31" fmla="*/ 308 h 3070"/>
              <a:gd name="T32" fmla="*/ 1090 w 1463"/>
              <a:gd name="T33" fmla="*/ 159 h 3070"/>
              <a:gd name="T34" fmla="*/ 959 w 1463"/>
              <a:gd name="T35" fmla="*/ 15 h 3070"/>
              <a:gd name="T36" fmla="*/ 904 w 1463"/>
              <a:gd name="T37" fmla="*/ 5 h 3070"/>
              <a:gd name="T38" fmla="*/ 865 w 1463"/>
              <a:gd name="T39" fmla="*/ 39 h 3070"/>
              <a:gd name="T40" fmla="*/ 805 w 1463"/>
              <a:gd name="T41" fmla="*/ 43 h 3070"/>
              <a:gd name="T42" fmla="*/ 711 w 1463"/>
              <a:gd name="T43" fmla="*/ 169 h 3070"/>
              <a:gd name="T44" fmla="*/ 679 w 1463"/>
              <a:gd name="T45" fmla="*/ 356 h 3070"/>
              <a:gd name="T46" fmla="*/ 624 w 1463"/>
              <a:gd name="T47" fmla="*/ 434 h 3070"/>
              <a:gd name="T48" fmla="*/ 562 w 1463"/>
              <a:gd name="T49" fmla="*/ 407 h 3070"/>
              <a:gd name="T50" fmla="*/ 472 w 1463"/>
              <a:gd name="T51" fmla="*/ 417 h 3070"/>
              <a:gd name="T52" fmla="*/ 335 w 1463"/>
              <a:gd name="T53" fmla="*/ 354 h 3070"/>
              <a:gd name="T54" fmla="*/ 282 w 1463"/>
              <a:gd name="T55" fmla="*/ 239 h 3070"/>
              <a:gd name="T56" fmla="*/ 233 w 1463"/>
              <a:gd name="T57" fmla="*/ 210 h 3070"/>
              <a:gd name="T58" fmla="*/ 193 w 1463"/>
              <a:gd name="T59" fmla="*/ 366 h 3070"/>
              <a:gd name="T60" fmla="*/ 323 w 1463"/>
              <a:gd name="T61" fmla="*/ 487 h 3070"/>
              <a:gd name="T62" fmla="*/ 407 w 1463"/>
              <a:gd name="T63" fmla="*/ 590 h 3070"/>
              <a:gd name="T64" fmla="*/ 438 w 1463"/>
              <a:gd name="T65" fmla="*/ 821 h 3070"/>
              <a:gd name="T66" fmla="*/ 448 w 1463"/>
              <a:gd name="T67" fmla="*/ 1083 h 3070"/>
              <a:gd name="T68" fmla="*/ 475 w 1463"/>
              <a:gd name="T69" fmla="*/ 1248 h 3070"/>
              <a:gd name="T70" fmla="*/ 547 w 1463"/>
              <a:gd name="T71" fmla="*/ 1310 h 3070"/>
              <a:gd name="T72" fmla="*/ 626 w 1463"/>
              <a:gd name="T73" fmla="*/ 1488 h 3070"/>
              <a:gd name="T74" fmla="*/ 540 w 1463"/>
              <a:gd name="T75" fmla="*/ 1596 h 3070"/>
              <a:gd name="T76" fmla="*/ 486 w 1463"/>
              <a:gd name="T77" fmla="*/ 1684 h 3070"/>
              <a:gd name="T78" fmla="*/ 383 w 1463"/>
              <a:gd name="T79" fmla="*/ 1811 h 3070"/>
              <a:gd name="T80" fmla="*/ 306 w 1463"/>
              <a:gd name="T81" fmla="*/ 1844 h 3070"/>
              <a:gd name="T82" fmla="*/ 236 w 1463"/>
              <a:gd name="T83" fmla="*/ 1943 h 3070"/>
              <a:gd name="T84" fmla="*/ 183 w 1463"/>
              <a:gd name="T85" fmla="*/ 2016 h 3070"/>
              <a:gd name="T86" fmla="*/ 105 w 1463"/>
              <a:gd name="T87" fmla="*/ 2068 h 3070"/>
              <a:gd name="T88" fmla="*/ 55 w 1463"/>
              <a:gd name="T89" fmla="*/ 2163 h 3070"/>
              <a:gd name="T90" fmla="*/ 65 w 1463"/>
              <a:gd name="T91" fmla="*/ 2522 h 3070"/>
              <a:gd name="T92" fmla="*/ 26 w 1463"/>
              <a:gd name="T93" fmla="*/ 2695 h 3070"/>
              <a:gd name="T94" fmla="*/ 28 w 1463"/>
              <a:gd name="T95" fmla="*/ 2839 h 3070"/>
              <a:gd name="T96" fmla="*/ 122 w 1463"/>
              <a:gd name="T97" fmla="*/ 2909 h 3070"/>
              <a:gd name="T98" fmla="*/ 207 w 1463"/>
              <a:gd name="T99" fmla="*/ 3037 h 3070"/>
              <a:gd name="T100" fmla="*/ 393 w 1463"/>
              <a:gd name="T101" fmla="*/ 3047 h 3070"/>
              <a:gd name="T102" fmla="*/ 597 w 1463"/>
              <a:gd name="T103" fmla="*/ 2976 h 3070"/>
              <a:gd name="T104" fmla="*/ 740 w 1463"/>
              <a:gd name="T105" fmla="*/ 2931 h 3070"/>
              <a:gd name="T106" fmla="*/ 865 w 1463"/>
              <a:gd name="T107" fmla="*/ 2899 h 3070"/>
              <a:gd name="T108" fmla="*/ 1041 w 1463"/>
              <a:gd name="T109" fmla="*/ 2794 h 3070"/>
              <a:gd name="T110" fmla="*/ 1246 w 1463"/>
              <a:gd name="T111" fmla="*/ 2524 h 3070"/>
              <a:gd name="T112" fmla="*/ 1379 w 1463"/>
              <a:gd name="T113" fmla="*/ 2346 h 30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63" h="3070">
                <a:moveTo>
                  <a:pt x="1401" y="2319"/>
                </a:moveTo>
                <a:lnTo>
                  <a:pt x="1405" y="2315"/>
                </a:lnTo>
                <a:lnTo>
                  <a:pt x="1412" y="2307"/>
                </a:lnTo>
                <a:lnTo>
                  <a:pt x="1420" y="2293"/>
                </a:lnTo>
                <a:lnTo>
                  <a:pt x="1432" y="2274"/>
                </a:lnTo>
                <a:lnTo>
                  <a:pt x="1444" y="2252"/>
                </a:lnTo>
                <a:lnTo>
                  <a:pt x="1453" y="2227"/>
                </a:lnTo>
                <a:lnTo>
                  <a:pt x="1460" y="2197"/>
                </a:lnTo>
                <a:lnTo>
                  <a:pt x="1463" y="2167"/>
                </a:lnTo>
                <a:lnTo>
                  <a:pt x="1461" y="2141"/>
                </a:lnTo>
                <a:lnTo>
                  <a:pt x="1456" y="2115"/>
                </a:lnTo>
                <a:lnTo>
                  <a:pt x="1444" y="2090"/>
                </a:lnTo>
                <a:lnTo>
                  <a:pt x="1427" y="2062"/>
                </a:lnTo>
                <a:lnTo>
                  <a:pt x="1425" y="2061"/>
                </a:lnTo>
                <a:lnTo>
                  <a:pt x="1420" y="2056"/>
                </a:lnTo>
                <a:lnTo>
                  <a:pt x="1413" y="2049"/>
                </a:lnTo>
                <a:lnTo>
                  <a:pt x="1405" y="2038"/>
                </a:lnTo>
                <a:lnTo>
                  <a:pt x="1393" y="2028"/>
                </a:lnTo>
                <a:lnTo>
                  <a:pt x="1381" y="2020"/>
                </a:lnTo>
                <a:lnTo>
                  <a:pt x="1366" y="2009"/>
                </a:lnTo>
                <a:lnTo>
                  <a:pt x="1350" y="2003"/>
                </a:lnTo>
                <a:lnTo>
                  <a:pt x="1335" y="1994"/>
                </a:lnTo>
                <a:lnTo>
                  <a:pt x="1318" y="1979"/>
                </a:lnTo>
                <a:lnTo>
                  <a:pt x="1302" y="1962"/>
                </a:lnTo>
                <a:lnTo>
                  <a:pt x="1289" y="1941"/>
                </a:lnTo>
                <a:lnTo>
                  <a:pt x="1278" y="1919"/>
                </a:lnTo>
                <a:lnTo>
                  <a:pt x="1273" y="1900"/>
                </a:lnTo>
                <a:lnTo>
                  <a:pt x="1275" y="1881"/>
                </a:lnTo>
                <a:lnTo>
                  <a:pt x="1284" y="1866"/>
                </a:lnTo>
                <a:lnTo>
                  <a:pt x="1302" y="1833"/>
                </a:lnTo>
                <a:lnTo>
                  <a:pt x="1309" y="1792"/>
                </a:lnTo>
                <a:lnTo>
                  <a:pt x="1302" y="1753"/>
                </a:lnTo>
                <a:lnTo>
                  <a:pt x="1284" y="1720"/>
                </a:lnTo>
                <a:lnTo>
                  <a:pt x="1272" y="1705"/>
                </a:lnTo>
                <a:lnTo>
                  <a:pt x="1260" y="1686"/>
                </a:lnTo>
                <a:lnTo>
                  <a:pt x="1249" y="1667"/>
                </a:lnTo>
                <a:lnTo>
                  <a:pt x="1239" y="1645"/>
                </a:lnTo>
                <a:lnTo>
                  <a:pt x="1229" y="1625"/>
                </a:lnTo>
                <a:lnTo>
                  <a:pt x="1217" y="1608"/>
                </a:lnTo>
                <a:lnTo>
                  <a:pt x="1205" y="1592"/>
                </a:lnTo>
                <a:lnTo>
                  <a:pt x="1190" y="1584"/>
                </a:lnTo>
                <a:lnTo>
                  <a:pt x="1179" y="1577"/>
                </a:lnTo>
                <a:lnTo>
                  <a:pt x="1176" y="1565"/>
                </a:lnTo>
                <a:lnTo>
                  <a:pt x="1181" y="1551"/>
                </a:lnTo>
                <a:lnTo>
                  <a:pt x="1188" y="1536"/>
                </a:lnTo>
                <a:lnTo>
                  <a:pt x="1198" y="1519"/>
                </a:lnTo>
                <a:lnTo>
                  <a:pt x="1205" y="1501"/>
                </a:lnTo>
                <a:lnTo>
                  <a:pt x="1208" y="1484"/>
                </a:lnTo>
                <a:lnTo>
                  <a:pt x="1207" y="1467"/>
                </a:lnTo>
                <a:lnTo>
                  <a:pt x="1198" y="1431"/>
                </a:lnTo>
                <a:lnTo>
                  <a:pt x="1200" y="1394"/>
                </a:lnTo>
                <a:lnTo>
                  <a:pt x="1208" y="1360"/>
                </a:lnTo>
                <a:lnTo>
                  <a:pt x="1224" y="1339"/>
                </a:lnTo>
                <a:lnTo>
                  <a:pt x="1229" y="1332"/>
                </a:lnTo>
                <a:lnTo>
                  <a:pt x="1232" y="1322"/>
                </a:lnTo>
                <a:lnTo>
                  <a:pt x="1234" y="1308"/>
                </a:lnTo>
                <a:lnTo>
                  <a:pt x="1234" y="1293"/>
                </a:lnTo>
                <a:lnTo>
                  <a:pt x="1232" y="1277"/>
                </a:lnTo>
                <a:lnTo>
                  <a:pt x="1229" y="1259"/>
                </a:lnTo>
                <a:lnTo>
                  <a:pt x="1225" y="1242"/>
                </a:lnTo>
                <a:lnTo>
                  <a:pt x="1219" y="1223"/>
                </a:lnTo>
                <a:lnTo>
                  <a:pt x="1212" y="1206"/>
                </a:lnTo>
                <a:lnTo>
                  <a:pt x="1203" y="1189"/>
                </a:lnTo>
                <a:lnTo>
                  <a:pt x="1193" y="1173"/>
                </a:lnTo>
                <a:lnTo>
                  <a:pt x="1181" y="1159"/>
                </a:lnTo>
                <a:lnTo>
                  <a:pt x="1164" y="1141"/>
                </a:lnTo>
                <a:lnTo>
                  <a:pt x="1152" y="1120"/>
                </a:lnTo>
                <a:lnTo>
                  <a:pt x="1143" y="1098"/>
                </a:lnTo>
                <a:lnTo>
                  <a:pt x="1135" y="1077"/>
                </a:lnTo>
                <a:lnTo>
                  <a:pt x="1128" y="1055"/>
                </a:lnTo>
                <a:lnTo>
                  <a:pt x="1120" y="1033"/>
                </a:lnTo>
                <a:lnTo>
                  <a:pt x="1109" y="1011"/>
                </a:lnTo>
                <a:lnTo>
                  <a:pt x="1096" y="988"/>
                </a:lnTo>
                <a:lnTo>
                  <a:pt x="1085" y="965"/>
                </a:lnTo>
                <a:lnTo>
                  <a:pt x="1085" y="941"/>
                </a:lnTo>
                <a:lnTo>
                  <a:pt x="1094" y="918"/>
                </a:lnTo>
                <a:lnTo>
                  <a:pt x="1109" y="894"/>
                </a:lnTo>
                <a:lnTo>
                  <a:pt x="1126" y="872"/>
                </a:lnTo>
                <a:lnTo>
                  <a:pt x="1143" y="853"/>
                </a:lnTo>
                <a:lnTo>
                  <a:pt x="1161" y="838"/>
                </a:lnTo>
                <a:lnTo>
                  <a:pt x="1173" y="826"/>
                </a:lnTo>
                <a:lnTo>
                  <a:pt x="1179" y="816"/>
                </a:lnTo>
                <a:lnTo>
                  <a:pt x="1184" y="804"/>
                </a:lnTo>
                <a:lnTo>
                  <a:pt x="1186" y="788"/>
                </a:lnTo>
                <a:lnTo>
                  <a:pt x="1186" y="773"/>
                </a:lnTo>
                <a:lnTo>
                  <a:pt x="1183" y="751"/>
                </a:lnTo>
                <a:lnTo>
                  <a:pt x="1176" y="729"/>
                </a:lnTo>
                <a:lnTo>
                  <a:pt x="1167" y="705"/>
                </a:lnTo>
                <a:lnTo>
                  <a:pt x="1155" y="681"/>
                </a:lnTo>
                <a:lnTo>
                  <a:pt x="1143" y="660"/>
                </a:lnTo>
                <a:lnTo>
                  <a:pt x="1133" y="641"/>
                </a:lnTo>
                <a:lnTo>
                  <a:pt x="1123" y="626"/>
                </a:lnTo>
                <a:lnTo>
                  <a:pt x="1113" y="612"/>
                </a:lnTo>
                <a:lnTo>
                  <a:pt x="1102" y="602"/>
                </a:lnTo>
                <a:lnTo>
                  <a:pt x="1092" y="595"/>
                </a:lnTo>
                <a:lnTo>
                  <a:pt x="1082" y="590"/>
                </a:lnTo>
                <a:lnTo>
                  <a:pt x="1070" y="588"/>
                </a:lnTo>
                <a:lnTo>
                  <a:pt x="1058" y="583"/>
                </a:lnTo>
                <a:lnTo>
                  <a:pt x="1046" y="571"/>
                </a:lnTo>
                <a:lnTo>
                  <a:pt x="1038" y="551"/>
                </a:lnTo>
                <a:lnTo>
                  <a:pt x="1029" y="528"/>
                </a:lnTo>
                <a:lnTo>
                  <a:pt x="1024" y="504"/>
                </a:lnTo>
                <a:lnTo>
                  <a:pt x="1022" y="481"/>
                </a:lnTo>
                <a:lnTo>
                  <a:pt x="1022" y="458"/>
                </a:lnTo>
                <a:lnTo>
                  <a:pt x="1027" y="443"/>
                </a:lnTo>
                <a:lnTo>
                  <a:pt x="1034" y="417"/>
                </a:lnTo>
                <a:lnTo>
                  <a:pt x="1034" y="392"/>
                </a:lnTo>
                <a:lnTo>
                  <a:pt x="1029" y="373"/>
                </a:lnTo>
                <a:lnTo>
                  <a:pt x="1027" y="366"/>
                </a:lnTo>
                <a:lnTo>
                  <a:pt x="1032" y="359"/>
                </a:lnTo>
                <a:lnTo>
                  <a:pt x="1043" y="339"/>
                </a:lnTo>
                <a:lnTo>
                  <a:pt x="1049" y="308"/>
                </a:lnTo>
                <a:lnTo>
                  <a:pt x="1044" y="272"/>
                </a:lnTo>
                <a:lnTo>
                  <a:pt x="1051" y="265"/>
                </a:lnTo>
                <a:lnTo>
                  <a:pt x="1068" y="248"/>
                </a:lnTo>
                <a:lnTo>
                  <a:pt x="1085" y="222"/>
                </a:lnTo>
                <a:lnTo>
                  <a:pt x="1094" y="190"/>
                </a:lnTo>
                <a:lnTo>
                  <a:pt x="1094" y="174"/>
                </a:lnTo>
                <a:lnTo>
                  <a:pt x="1090" y="159"/>
                </a:lnTo>
                <a:lnTo>
                  <a:pt x="1082" y="144"/>
                </a:lnTo>
                <a:lnTo>
                  <a:pt x="1070" y="127"/>
                </a:lnTo>
                <a:lnTo>
                  <a:pt x="1002" y="75"/>
                </a:lnTo>
                <a:lnTo>
                  <a:pt x="995" y="70"/>
                </a:lnTo>
                <a:lnTo>
                  <a:pt x="981" y="55"/>
                </a:lnTo>
                <a:lnTo>
                  <a:pt x="966" y="36"/>
                </a:lnTo>
                <a:lnTo>
                  <a:pt x="959" y="15"/>
                </a:lnTo>
                <a:lnTo>
                  <a:pt x="957" y="9"/>
                </a:lnTo>
                <a:lnTo>
                  <a:pt x="950" y="3"/>
                </a:lnTo>
                <a:lnTo>
                  <a:pt x="940" y="2"/>
                </a:lnTo>
                <a:lnTo>
                  <a:pt x="928" y="0"/>
                </a:lnTo>
                <a:lnTo>
                  <a:pt x="920" y="2"/>
                </a:lnTo>
                <a:lnTo>
                  <a:pt x="913" y="2"/>
                </a:lnTo>
                <a:lnTo>
                  <a:pt x="904" y="5"/>
                </a:lnTo>
                <a:lnTo>
                  <a:pt x="897" y="7"/>
                </a:lnTo>
                <a:lnTo>
                  <a:pt x="891" y="10"/>
                </a:lnTo>
                <a:lnTo>
                  <a:pt x="884" y="15"/>
                </a:lnTo>
                <a:lnTo>
                  <a:pt x="879" y="19"/>
                </a:lnTo>
                <a:lnTo>
                  <a:pt x="873" y="24"/>
                </a:lnTo>
                <a:lnTo>
                  <a:pt x="868" y="32"/>
                </a:lnTo>
                <a:lnTo>
                  <a:pt x="865" y="39"/>
                </a:lnTo>
                <a:lnTo>
                  <a:pt x="862" y="43"/>
                </a:lnTo>
                <a:lnTo>
                  <a:pt x="858" y="44"/>
                </a:lnTo>
                <a:lnTo>
                  <a:pt x="853" y="46"/>
                </a:lnTo>
                <a:lnTo>
                  <a:pt x="846" y="46"/>
                </a:lnTo>
                <a:lnTo>
                  <a:pt x="836" y="44"/>
                </a:lnTo>
                <a:lnTo>
                  <a:pt x="822" y="41"/>
                </a:lnTo>
                <a:lnTo>
                  <a:pt x="805" y="43"/>
                </a:lnTo>
                <a:lnTo>
                  <a:pt x="786" y="50"/>
                </a:lnTo>
                <a:lnTo>
                  <a:pt x="768" y="65"/>
                </a:lnTo>
                <a:lnTo>
                  <a:pt x="750" y="82"/>
                </a:lnTo>
                <a:lnTo>
                  <a:pt x="735" y="104"/>
                </a:lnTo>
                <a:lnTo>
                  <a:pt x="723" y="127"/>
                </a:lnTo>
                <a:lnTo>
                  <a:pt x="715" y="149"/>
                </a:lnTo>
                <a:lnTo>
                  <a:pt x="711" y="169"/>
                </a:lnTo>
                <a:lnTo>
                  <a:pt x="708" y="205"/>
                </a:lnTo>
                <a:lnTo>
                  <a:pt x="699" y="239"/>
                </a:lnTo>
                <a:lnTo>
                  <a:pt x="692" y="274"/>
                </a:lnTo>
                <a:lnTo>
                  <a:pt x="694" y="315"/>
                </a:lnTo>
                <a:lnTo>
                  <a:pt x="694" y="333"/>
                </a:lnTo>
                <a:lnTo>
                  <a:pt x="689" y="345"/>
                </a:lnTo>
                <a:lnTo>
                  <a:pt x="679" y="356"/>
                </a:lnTo>
                <a:lnTo>
                  <a:pt x="667" y="361"/>
                </a:lnTo>
                <a:lnTo>
                  <a:pt x="655" y="368"/>
                </a:lnTo>
                <a:lnTo>
                  <a:pt x="644" y="378"/>
                </a:lnTo>
                <a:lnTo>
                  <a:pt x="638" y="390"/>
                </a:lnTo>
                <a:lnTo>
                  <a:pt x="634" y="409"/>
                </a:lnTo>
                <a:lnTo>
                  <a:pt x="631" y="426"/>
                </a:lnTo>
                <a:lnTo>
                  <a:pt x="624" y="434"/>
                </a:lnTo>
                <a:lnTo>
                  <a:pt x="612" y="434"/>
                </a:lnTo>
                <a:lnTo>
                  <a:pt x="600" y="431"/>
                </a:lnTo>
                <a:lnTo>
                  <a:pt x="588" y="424"/>
                </a:lnTo>
                <a:lnTo>
                  <a:pt x="576" y="417"/>
                </a:lnTo>
                <a:lnTo>
                  <a:pt x="569" y="410"/>
                </a:lnTo>
                <a:lnTo>
                  <a:pt x="566" y="409"/>
                </a:lnTo>
                <a:lnTo>
                  <a:pt x="562" y="407"/>
                </a:lnTo>
                <a:lnTo>
                  <a:pt x="556" y="402"/>
                </a:lnTo>
                <a:lnTo>
                  <a:pt x="544" y="395"/>
                </a:lnTo>
                <a:lnTo>
                  <a:pt x="528" y="390"/>
                </a:lnTo>
                <a:lnTo>
                  <a:pt x="513" y="388"/>
                </a:lnTo>
                <a:lnTo>
                  <a:pt x="498" y="390"/>
                </a:lnTo>
                <a:lnTo>
                  <a:pt x="484" y="400"/>
                </a:lnTo>
                <a:lnTo>
                  <a:pt x="472" y="417"/>
                </a:lnTo>
                <a:lnTo>
                  <a:pt x="458" y="431"/>
                </a:lnTo>
                <a:lnTo>
                  <a:pt x="439" y="433"/>
                </a:lnTo>
                <a:lnTo>
                  <a:pt x="417" y="422"/>
                </a:lnTo>
                <a:lnTo>
                  <a:pt x="392" y="405"/>
                </a:lnTo>
                <a:lnTo>
                  <a:pt x="369" y="386"/>
                </a:lnTo>
                <a:lnTo>
                  <a:pt x="349" y="368"/>
                </a:lnTo>
                <a:lnTo>
                  <a:pt x="335" y="354"/>
                </a:lnTo>
                <a:lnTo>
                  <a:pt x="330" y="349"/>
                </a:lnTo>
                <a:lnTo>
                  <a:pt x="328" y="339"/>
                </a:lnTo>
                <a:lnTo>
                  <a:pt x="323" y="315"/>
                </a:lnTo>
                <a:lnTo>
                  <a:pt x="311" y="284"/>
                </a:lnTo>
                <a:lnTo>
                  <a:pt x="296" y="255"/>
                </a:lnTo>
                <a:lnTo>
                  <a:pt x="289" y="246"/>
                </a:lnTo>
                <a:lnTo>
                  <a:pt x="282" y="239"/>
                </a:lnTo>
                <a:lnTo>
                  <a:pt x="275" y="231"/>
                </a:lnTo>
                <a:lnTo>
                  <a:pt x="269" y="224"/>
                </a:lnTo>
                <a:lnTo>
                  <a:pt x="262" y="219"/>
                </a:lnTo>
                <a:lnTo>
                  <a:pt x="255" y="214"/>
                </a:lnTo>
                <a:lnTo>
                  <a:pt x="248" y="210"/>
                </a:lnTo>
                <a:lnTo>
                  <a:pt x="241" y="209"/>
                </a:lnTo>
                <a:lnTo>
                  <a:pt x="233" y="210"/>
                </a:lnTo>
                <a:lnTo>
                  <a:pt x="224" y="214"/>
                </a:lnTo>
                <a:lnTo>
                  <a:pt x="217" y="219"/>
                </a:lnTo>
                <a:lnTo>
                  <a:pt x="210" y="229"/>
                </a:lnTo>
                <a:lnTo>
                  <a:pt x="193" y="258"/>
                </a:lnTo>
                <a:lnTo>
                  <a:pt x="183" y="287"/>
                </a:lnTo>
                <a:lnTo>
                  <a:pt x="181" y="322"/>
                </a:lnTo>
                <a:lnTo>
                  <a:pt x="193" y="366"/>
                </a:lnTo>
                <a:lnTo>
                  <a:pt x="205" y="390"/>
                </a:lnTo>
                <a:lnTo>
                  <a:pt x="222" y="412"/>
                </a:lnTo>
                <a:lnTo>
                  <a:pt x="241" y="433"/>
                </a:lnTo>
                <a:lnTo>
                  <a:pt x="263" y="450"/>
                </a:lnTo>
                <a:lnTo>
                  <a:pt x="284" y="463"/>
                </a:lnTo>
                <a:lnTo>
                  <a:pt x="304" y="477"/>
                </a:lnTo>
                <a:lnTo>
                  <a:pt x="323" y="487"/>
                </a:lnTo>
                <a:lnTo>
                  <a:pt x="339" y="494"/>
                </a:lnTo>
                <a:lnTo>
                  <a:pt x="351" y="503"/>
                </a:lnTo>
                <a:lnTo>
                  <a:pt x="363" y="516"/>
                </a:lnTo>
                <a:lnTo>
                  <a:pt x="373" y="534"/>
                </a:lnTo>
                <a:lnTo>
                  <a:pt x="385" y="552"/>
                </a:lnTo>
                <a:lnTo>
                  <a:pt x="395" y="571"/>
                </a:lnTo>
                <a:lnTo>
                  <a:pt x="407" y="590"/>
                </a:lnTo>
                <a:lnTo>
                  <a:pt x="419" y="607"/>
                </a:lnTo>
                <a:lnTo>
                  <a:pt x="431" y="622"/>
                </a:lnTo>
                <a:lnTo>
                  <a:pt x="446" y="652"/>
                </a:lnTo>
                <a:lnTo>
                  <a:pt x="448" y="686"/>
                </a:lnTo>
                <a:lnTo>
                  <a:pt x="443" y="727"/>
                </a:lnTo>
                <a:lnTo>
                  <a:pt x="439" y="775"/>
                </a:lnTo>
                <a:lnTo>
                  <a:pt x="438" y="821"/>
                </a:lnTo>
                <a:lnTo>
                  <a:pt x="438" y="862"/>
                </a:lnTo>
                <a:lnTo>
                  <a:pt x="443" y="900"/>
                </a:lnTo>
                <a:lnTo>
                  <a:pt x="455" y="937"/>
                </a:lnTo>
                <a:lnTo>
                  <a:pt x="468" y="978"/>
                </a:lnTo>
                <a:lnTo>
                  <a:pt x="470" y="1019"/>
                </a:lnTo>
                <a:lnTo>
                  <a:pt x="463" y="1057"/>
                </a:lnTo>
                <a:lnTo>
                  <a:pt x="448" y="1083"/>
                </a:lnTo>
                <a:lnTo>
                  <a:pt x="434" y="1106"/>
                </a:lnTo>
                <a:lnTo>
                  <a:pt x="433" y="1136"/>
                </a:lnTo>
                <a:lnTo>
                  <a:pt x="439" y="1166"/>
                </a:lnTo>
                <a:lnTo>
                  <a:pt x="455" y="1194"/>
                </a:lnTo>
                <a:lnTo>
                  <a:pt x="463" y="1209"/>
                </a:lnTo>
                <a:lnTo>
                  <a:pt x="468" y="1228"/>
                </a:lnTo>
                <a:lnTo>
                  <a:pt x="475" y="1248"/>
                </a:lnTo>
                <a:lnTo>
                  <a:pt x="480" y="1267"/>
                </a:lnTo>
                <a:lnTo>
                  <a:pt x="487" y="1284"/>
                </a:lnTo>
                <a:lnTo>
                  <a:pt x="498" y="1296"/>
                </a:lnTo>
                <a:lnTo>
                  <a:pt x="513" y="1301"/>
                </a:lnTo>
                <a:lnTo>
                  <a:pt x="532" y="1296"/>
                </a:lnTo>
                <a:lnTo>
                  <a:pt x="535" y="1300"/>
                </a:lnTo>
                <a:lnTo>
                  <a:pt x="547" y="1310"/>
                </a:lnTo>
                <a:lnTo>
                  <a:pt x="561" y="1324"/>
                </a:lnTo>
                <a:lnTo>
                  <a:pt x="580" y="1342"/>
                </a:lnTo>
                <a:lnTo>
                  <a:pt x="597" y="1366"/>
                </a:lnTo>
                <a:lnTo>
                  <a:pt x="610" y="1390"/>
                </a:lnTo>
                <a:lnTo>
                  <a:pt x="622" y="1416"/>
                </a:lnTo>
                <a:lnTo>
                  <a:pt x="626" y="1442"/>
                </a:lnTo>
                <a:lnTo>
                  <a:pt x="626" y="1488"/>
                </a:lnTo>
                <a:lnTo>
                  <a:pt x="624" y="1524"/>
                </a:lnTo>
                <a:lnTo>
                  <a:pt x="615" y="1548"/>
                </a:lnTo>
                <a:lnTo>
                  <a:pt x="592" y="1560"/>
                </a:lnTo>
                <a:lnTo>
                  <a:pt x="576" y="1565"/>
                </a:lnTo>
                <a:lnTo>
                  <a:pt x="562" y="1573"/>
                </a:lnTo>
                <a:lnTo>
                  <a:pt x="551" y="1584"/>
                </a:lnTo>
                <a:lnTo>
                  <a:pt x="540" y="1596"/>
                </a:lnTo>
                <a:lnTo>
                  <a:pt x="532" y="1608"/>
                </a:lnTo>
                <a:lnTo>
                  <a:pt x="525" y="1621"/>
                </a:lnTo>
                <a:lnTo>
                  <a:pt x="518" y="1633"/>
                </a:lnTo>
                <a:lnTo>
                  <a:pt x="515" y="1643"/>
                </a:lnTo>
                <a:lnTo>
                  <a:pt x="509" y="1655"/>
                </a:lnTo>
                <a:lnTo>
                  <a:pt x="499" y="1669"/>
                </a:lnTo>
                <a:lnTo>
                  <a:pt x="486" y="1684"/>
                </a:lnTo>
                <a:lnTo>
                  <a:pt x="470" y="1702"/>
                </a:lnTo>
                <a:lnTo>
                  <a:pt x="453" y="1720"/>
                </a:lnTo>
                <a:lnTo>
                  <a:pt x="436" y="1741"/>
                </a:lnTo>
                <a:lnTo>
                  <a:pt x="419" y="1761"/>
                </a:lnTo>
                <a:lnTo>
                  <a:pt x="405" y="1780"/>
                </a:lnTo>
                <a:lnTo>
                  <a:pt x="393" y="1797"/>
                </a:lnTo>
                <a:lnTo>
                  <a:pt x="383" y="1811"/>
                </a:lnTo>
                <a:lnTo>
                  <a:pt x="374" y="1821"/>
                </a:lnTo>
                <a:lnTo>
                  <a:pt x="366" y="1830"/>
                </a:lnTo>
                <a:lnTo>
                  <a:pt x="357" y="1835"/>
                </a:lnTo>
                <a:lnTo>
                  <a:pt x="347" y="1838"/>
                </a:lnTo>
                <a:lnTo>
                  <a:pt x="335" y="1840"/>
                </a:lnTo>
                <a:lnTo>
                  <a:pt x="322" y="1840"/>
                </a:lnTo>
                <a:lnTo>
                  <a:pt x="306" y="1844"/>
                </a:lnTo>
                <a:lnTo>
                  <a:pt x="291" y="1850"/>
                </a:lnTo>
                <a:lnTo>
                  <a:pt x="279" y="1861"/>
                </a:lnTo>
                <a:lnTo>
                  <a:pt x="267" y="1876"/>
                </a:lnTo>
                <a:lnTo>
                  <a:pt x="255" y="1891"/>
                </a:lnTo>
                <a:lnTo>
                  <a:pt x="246" y="1908"/>
                </a:lnTo>
                <a:lnTo>
                  <a:pt x="241" y="1926"/>
                </a:lnTo>
                <a:lnTo>
                  <a:pt x="236" y="1943"/>
                </a:lnTo>
                <a:lnTo>
                  <a:pt x="233" y="1958"/>
                </a:lnTo>
                <a:lnTo>
                  <a:pt x="228" y="1972"/>
                </a:lnTo>
                <a:lnTo>
                  <a:pt x="222" y="1984"/>
                </a:lnTo>
                <a:lnTo>
                  <a:pt x="216" y="1994"/>
                </a:lnTo>
                <a:lnTo>
                  <a:pt x="205" y="2003"/>
                </a:lnTo>
                <a:lnTo>
                  <a:pt x="195" y="2009"/>
                </a:lnTo>
                <a:lnTo>
                  <a:pt x="183" y="2016"/>
                </a:lnTo>
                <a:lnTo>
                  <a:pt x="168" y="2020"/>
                </a:lnTo>
                <a:lnTo>
                  <a:pt x="152" y="2023"/>
                </a:lnTo>
                <a:lnTo>
                  <a:pt x="139" y="2030"/>
                </a:lnTo>
                <a:lnTo>
                  <a:pt x="127" y="2037"/>
                </a:lnTo>
                <a:lnTo>
                  <a:pt x="118" y="2045"/>
                </a:lnTo>
                <a:lnTo>
                  <a:pt x="110" y="2056"/>
                </a:lnTo>
                <a:lnTo>
                  <a:pt x="105" y="2068"/>
                </a:lnTo>
                <a:lnTo>
                  <a:pt x="101" y="2081"/>
                </a:lnTo>
                <a:lnTo>
                  <a:pt x="99" y="2097"/>
                </a:lnTo>
                <a:lnTo>
                  <a:pt x="96" y="2112"/>
                </a:lnTo>
                <a:lnTo>
                  <a:pt x="89" y="2124"/>
                </a:lnTo>
                <a:lnTo>
                  <a:pt x="79" y="2136"/>
                </a:lnTo>
                <a:lnTo>
                  <a:pt x="67" y="2150"/>
                </a:lnTo>
                <a:lnTo>
                  <a:pt x="55" y="2163"/>
                </a:lnTo>
                <a:lnTo>
                  <a:pt x="45" y="2182"/>
                </a:lnTo>
                <a:lnTo>
                  <a:pt x="40" y="2204"/>
                </a:lnTo>
                <a:lnTo>
                  <a:pt x="40" y="2233"/>
                </a:lnTo>
                <a:lnTo>
                  <a:pt x="46" y="2307"/>
                </a:lnTo>
                <a:lnTo>
                  <a:pt x="55" y="2387"/>
                </a:lnTo>
                <a:lnTo>
                  <a:pt x="62" y="2464"/>
                </a:lnTo>
                <a:lnTo>
                  <a:pt x="65" y="2522"/>
                </a:lnTo>
                <a:lnTo>
                  <a:pt x="65" y="2546"/>
                </a:lnTo>
                <a:lnTo>
                  <a:pt x="62" y="2572"/>
                </a:lnTo>
                <a:lnTo>
                  <a:pt x="58" y="2599"/>
                </a:lnTo>
                <a:lnTo>
                  <a:pt x="53" y="2627"/>
                </a:lnTo>
                <a:lnTo>
                  <a:pt x="45" y="2652"/>
                </a:lnTo>
                <a:lnTo>
                  <a:pt x="36" y="2675"/>
                </a:lnTo>
                <a:lnTo>
                  <a:pt x="26" y="2695"/>
                </a:lnTo>
                <a:lnTo>
                  <a:pt x="14" y="2711"/>
                </a:lnTo>
                <a:lnTo>
                  <a:pt x="4" y="2726"/>
                </a:lnTo>
                <a:lnTo>
                  <a:pt x="0" y="2748"/>
                </a:lnTo>
                <a:lnTo>
                  <a:pt x="2" y="2772"/>
                </a:lnTo>
                <a:lnTo>
                  <a:pt x="7" y="2796"/>
                </a:lnTo>
                <a:lnTo>
                  <a:pt x="16" y="2818"/>
                </a:lnTo>
                <a:lnTo>
                  <a:pt x="28" y="2839"/>
                </a:lnTo>
                <a:lnTo>
                  <a:pt x="41" y="2851"/>
                </a:lnTo>
                <a:lnTo>
                  <a:pt x="57" y="2856"/>
                </a:lnTo>
                <a:lnTo>
                  <a:pt x="72" y="2859"/>
                </a:lnTo>
                <a:lnTo>
                  <a:pt x="86" y="2866"/>
                </a:lnTo>
                <a:lnTo>
                  <a:pt x="98" y="2878"/>
                </a:lnTo>
                <a:lnTo>
                  <a:pt x="110" y="2892"/>
                </a:lnTo>
                <a:lnTo>
                  <a:pt x="122" y="2909"/>
                </a:lnTo>
                <a:lnTo>
                  <a:pt x="132" y="2928"/>
                </a:lnTo>
                <a:lnTo>
                  <a:pt x="140" y="2948"/>
                </a:lnTo>
                <a:lnTo>
                  <a:pt x="151" y="2967"/>
                </a:lnTo>
                <a:lnTo>
                  <a:pt x="161" y="2986"/>
                </a:lnTo>
                <a:lnTo>
                  <a:pt x="175" y="3005"/>
                </a:lnTo>
                <a:lnTo>
                  <a:pt x="190" y="3022"/>
                </a:lnTo>
                <a:lnTo>
                  <a:pt x="207" y="3037"/>
                </a:lnTo>
                <a:lnTo>
                  <a:pt x="226" y="3051"/>
                </a:lnTo>
                <a:lnTo>
                  <a:pt x="248" y="3061"/>
                </a:lnTo>
                <a:lnTo>
                  <a:pt x="270" y="3068"/>
                </a:lnTo>
                <a:lnTo>
                  <a:pt x="296" y="3070"/>
                </a:lnTo>
                <a:lnTo>
                  <a:pt x="323" y="3066"/>
                </a:lnTo>
                <a:lnTo>
                  <a:pt x="357" y="3059"/>
                </a:lnTo>
                <a:lnTo>
                  <a:pt x="393" y="3047"/>
                </a:lnTo>
                <a:lnTo>
                  <a:pt x="431" y="3034"/>
                </a:lnTo>
                <a:lnTo>
                  <a:pt x="468" y="3018"/>
                </a:lnTo>
                <a:lnTo>
                  <a:pt x="504" y="3005"/>
                </a:lnTo>
                <a:lnTo>
                  <a:pt x="537" y="2993"/>
                </a:lnTo>
                <a:lnTo>
                  <a:pt x="566" y="2984"/>
                </a:lnTo>
                <a:lnTo>
                  <a:pt x="580" y="2981"/>
                </a:lnTo>
                <a:lnTo>
                  <a:pt x="597" y="2976"/>
                </a:lnTo>
                <a:lnTo>
                  <a:pt x="614" y="2970"/>
                </a:lnTo>
                <a:lnTo>
                  <a:pt x="633" y="2965"/>
                </a:lnTo>
                <a:lnTo>
                  <a:pt x="653" y="2959"/>
                </a:lnTo>
                <a:lnTo>
                  <a:pt x="675" y="2952"/>
                </a:lnTo>
                <a:lnTo>
                  <a:pt x="696" y="2945"/>
                </a:lnTo>
                <a:lnTo>
                  <a:pt x="718" y="2938"/>
                </a:lnTo>
                <a:lnTo>
                  <a:pt x="740" y="2931"/>
                </a:lnTo>
                <a:lnTo>
                  <a:pt x="762" y="2924"/>
                </a:lnTo>
                <a:lnTo>
                  <a:pt x="783" y="2919"/>
                </a:lnTo>
                <a:lnTo>
                  <a:pt x="803" y="2914"/>
                </a:lnTo>
                <a:lnTo>
                  <a:pt x="820" y="2909"/>
                </a:lnTo>
                <a:lnTo>
                  <a:pt x="838" y="2904"/>
                </a:lnTo>
                <a:lnTo>
                  <a:pt x="853" y="2900"/>
                </a:lnTo>
                <a:lnTo>
                  <a:pt x="865" y="2899"/>
                </a:lnTo>
                <a:lnTo>
                  <a:pt x="887" y="2894"/>
                </a:lnTo>
                <a:lnTo>
                  <a:pt x="911" y="2887"/>
                </a:lnTo>
                <a:lnTo>
                  <a:pt x="935" y="2876"/>
                </a:lnTo>
                <a:lnTo>
                  <a:pt x="961" y="2863"/>
                </a:lnTo>
                <a:lnTo>
                  <a:pt x="986" y="2844"/>
                </a:lnTo>
                <a:lnTo>
                  <a:pt x="1014" y="2822"/>
                </a:lnTo>
                <a:lnTo>
                  <a:pt x="1041" y="2794"/>
                </a:lnTo>
                <a:lnTo>
                  <a:pt x="1070" y="2762"/>
                </a:lnTo>
                <a:lnTo>
                  <a:pt x="1099" y="2724"/>
                </a:lnTo>
                <a:lnTo>
                  <a:pt x="1130" y="2685"/>
                </a:lnTo>
                <a:lnTo>
                  <a:pt x="1161" y="2644"/>
                </a:lnTo>
                <a:lnTo>
                  <a:pt x="1191" y="2603"/>
                </a:lnTo>
                <a:lnTo>
                  <a:pt x="1220" y="2562"/>
                </a:lnTo>
                <a:lnTo>
                  <a:pt x="1246" y="2524"/>
                </a:lnTo>
                <a:lnTo>
                  <a:pt x="1272" y="2492"/>
                </a:lnTo>
                <a:lnTo>
                  <a:pt x="1292" y="2463"/>
                </a:lnTo>
                <a:lnTo>
                  <a:pt x="1311" y="2437"/>
                </a:lnTo>
                <a:lnTo>
                  <a:pt x="1330" y="2411"/>
                </a:lnTo>
                <a:lnTo>
                  <a:pt x="1349" y="2387"/>
                </a:lnTo>
                <a:lnTo>
                  <a:pt x="1366" y="2365"/>
                </a:lnTo>
                <a:lnTo>
                  <a:pt x="1379" y="2346"/>
                </a:lnTo>
                <a:lnTo>
                  <a:pt x="1391" y="2331"/>
                </a:lnTo>
                <a:lnTo>
                  <a:pt x="1398" y="2322"/>
                </a:lnTo>
                <a:lnTo>
                  <a:pt x="1401" y="2319"/>
                </a:lnTo>
                <a:close/>
              </a:path>
            </a:pathLst>
          </a:custGeom>
          <a:solidFill>
            <a:srgbClr val="AACB7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>
              <a:rot lat="19799993" lon="0" rev="0"/>
            </a:camera>
            <a:lightRig rig="threePt" dir="t"/>
          </a:scene3d>
          <a:sp3d>
            <a:bevelT/>
          </a:sp3d>
        </p:spPr>
        <p:txBody>
          <a:bodyPr/>
          <a:lstStyle/>
          <a:p>
            <a:pPr>
              <a:defRPr/>
            </a:pPr>
            <a:endParaRPr lang="fi-FI" dirty="0">
              <a:latin typeface="Times" charset="0"/>
              <a:cs typeface="Arial" pitchFamily="34" charset="0"/>
            </a:endParaRPr>
          </a:p>
        </p:txBody>
      </p:sp>
      <p:sp>
        <p:nvSpPr>
          <p:cNvPr id="10" name="Suorakulmio 9"/>
          <p:cNvSpPr/>
          <p:nvPr/>
        </p:nvSpPr>
        <p:spPr>
          <a:xfrm>
            <a:off x="539750" y="5013325"/>
            <a:ext cx="2952750" cy="1844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i-FI"/>
          </a:p>
        </p:txBody>
      </p:sp>
      <p:sp>
        <p:nvSpPr>
          <p:cNvPr id="7" name="Tekstiruutu 6"/>
          <p:cNvSpPr txBox="1"/>
          <p:nvPr/>
        </p:nvSpPr>
        <p:spPr>
          <a:xfrm>
            <a:off x="755650" y="5103813"/>
            <a:ext cx="2287588" cy="1754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i-FI" b="1" dirty="0">
                <a:cs typeface="Arial" pitchFamily="34" charset="0"/>
              </a:rPr>
              <a:t>HYVINVOINTI-SUOMI: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fi-FI" dirty="0">
                <a:cs typeface="Arial" pitchFamily="34" charset="0"/>
              </a:rPr>
              <a:t>Kaikki toimii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fi-FI" dirty="0">
                <a:cs typeface="Arial" pitchFamily="34" charset="0"/>
              </a:rPr>
              <a:t>Paljoon on varaa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fi-FI" dirty="0">
                <a:cs typeface="Arial" pitchFamily="34" charset="0"/>
              </a:rPr>
              <a:t>Kaikkea tarvitaan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fi-FI" dirty="0">
                <a:cs typeface="Arial" pitchFamily="34" charset="0"/>
              </a:rPr>
              <a:t>Tasapuolisuus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fi-FI" dirty="0">
                <a:cs typeface="Arial" pitchFamily="34" charset="0"/>
              </a:rPr>
              <a:t>Yksilön oikeudet</a:t>
            </a:r>
          </a:p>
        </p:txBody>
      </p:sp>
      <p:sp>
        <p:nvSpPr>
          <p:cNvPr id="8" name="Suorakulmio 7"/>
          <p:cNvSpPr/>
          <p:nvPr/>
        </p:nvSpPr>
        <p:spPr>
          <a:xfrm>
            <a:off x="5076825" y="5876925"/>
            <a:ext cx="3743325" cy="7921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i-FI"/>
          </a:p>
        </p:txBody>
      </p:sp>
      <p:grpSp>
        <p:nvGrpSpPr>
          <p:cNvPr id="36" name="Ryhmä 35"/>
          <p:cNvGrpSpPr>
            <a:grpSpLocks/>
          </p:cNvGrpSpPr>
          <p:nvPr/>
        </p:nvGrpSpPr>
        <p:grpSpPr bwMode="auto">
          <a:xfrm>
            <a:off x="4081463" y="649288"/>
            <a:ext cx="3635375" cy="712787"/>
            <a:chOff x="4081264" y="649253"/>
            <a:chExt cx="3635367" cy="713453"/>
          </a:xfrm>
        </p:grpSpPr>
        <p:sp>
          <p:nvSpPr>
            <p:cNvPr id="25" name="Cloud"/>
            <p:cNvSpPr>
              <a:spLocks noChangeAspect="1" noEditPoints="1" noChangeArrowheads="1"/>
            </p:cNvSpPr>
            <p:nvPr/>
          </p:nvSpPr>
          <p:spPr bwMode="auto">
            <a:xfrm>
              <a:off x="4081264" y="858999"/>
              <a:ext cx="1443034" cy="475106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>
              <a:outerShdw blurRad="127000" dist="38100" dir="2700000" sx="103000" sy="103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fi-FI">
                <a:cs typeface="Arial" pitchFamily="34" charset="0"/>
              </a:endParaRPr>
            </a:p>
          </p:txBody>
        </p:sp>
        <p:sp>
          <p:nvSpPr>
            <p:cNvPr id="29" name="Cloud"/>
            <p:cNvSpPr>
              <a:spLocks noChangeAspect="1" noEditPoints="1" noChangeArrowheads="1"/>
            </p:cNvSpPr>
            <p:nvPr/>
          </p:nvSpPr>
          <p:spPr bwMode="auto">
            <a:xfrm>
              <a:off x="5363961" y="649253"/>
              <a:ext cx="1443034" cy="476695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>
              <a:outerShdw blurRad="127000" dist="38100" dir="2700000" sx="103000" sy="103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fi-FI">
                <a:cs typeface="Arial" pitchFamily="34" charset="0"/>
              </a:endParaRPr>
            </a:p>
          </p:txBody>
        </p:sp>
        <p:sp>
          <p:nvSpPr>
            <p:cNvPr id="30" name="Cloud"/>
            <p:cNvSpPr>
              <a:spLocks noChangeAspect="1" noEditPoints="1" noChangeArrowheads="1"/>
            </p:cNvSpPr>
            <p:nvPr/>
          </p:nvSpPr>
          <p:spPr bwMode="auto">
            <a:xfrm>
              <a:off x="6273596" y="792261"/>
              <a:ext cx="1443035" cy="476695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>
              <a:outerShdw blurRad="127000" dist="38100" dir="2700000" sx="103000" sy="103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fi-FI">
                <a:cs typeface="Arial" pitchFamily="34" charset="0"/>
              </a:endParaRPr>
            </a:p>
          </p:txBody>
        </p:sp>
        <p:sp>
          <p:nvSpPr>
            <p:cNvPr id="33" name="Cloud"/>
            <p:cNvSpPr>
              <a:spLocks noChangeAspect="1" noEditPoints="1" noChangeArrowheads="1"/>
            </p:cNvSpPr>
            <p:nvPr/>
          </p:nvSpPr>
          <p:spPr bwMode="auto">
            <a:xfrm>
              <a:off x="4905174" y="886011"/>
              <a:ext cx="1444622" cy="476695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>
              <a:outerShdw blurRad="127000" dist="38100" dir="2700000" sx="103000" sy="103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fi-FI">
                <a:cs typeface="Arial" pitchFamily="34" charset="0"/>
              </a:endParaRPr>
            </a:p>
          </p:txBody>
        </p:sp>
      </p:grpSp>
      <p:grpSp>
        <p:nvGrpSpPr>
          <p:cNvPr id="13" name="Ryhmä 12"/>
          <p:cNvGrpSpPr>
            <a:grpSpLocks/>
          </p:cNvGrpSpPr>
          <p:nvPr/>
        </p:nvGrpSpPr>
        <p:grpSpPr bwMode="auto">
          <a:xfrm>
            <a:off x="4932363" y="1168400"/>
            <a:ext cx="4205287" cy="5689600"/>
            <a:chOff x="4932363" y="1168400"/>
            <a:chExt cx="4205287" cy="5689600"/>
          </a:xfrm>
        </p:grpSpPr>
        <p:sp>
          <p:nvSpPr>
            <p:cNvPr id="9" name="Tekstiruutu 8"/>
            <p:cNvSpPr txBox="1"/>
            <p:nvPr/>
          </p:nvSpPr>
          <p:spPr bwMode="auto">
            <a:xfrm>
              <a:off x="4932363" y="5103813"/>
              <a:ext cx="4205287" cy="175418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i-FI" b="1" dirty="0">
                  <a:cs typeface="Arial" pitchFamily="34" charset="0"/>
                </a:rPr>
                <a:t>HUOLTOVARMUUS-SUOMI:</a:t>
              </a:r>
            </a:p>
            <a:p>
              <a:pPr marL="285750" indent="-285750">
                <a:buFont typeface="Arial" pitchFamily="34" charset="0"/>
                <a:buChar char="•"/>
                <a:defRPr/>
              </a:pPr>
              <a:r>
                <a:rPr lang="fi-FI" dirty="0">
                  <a:cs typeface="Arial" pitchFamily="34" charset="0"/>
                </a:rPr>
                <a:t>Kaikkein välttämättömin toimii</a:t>
              </a:r>
            </a:p>
            <a:p>
              <a:pPr marL="285750" indent="-285750">
                <a:buFont typeface="Arial" pitchFamily="34" charset="0"/>
                <a:buChar char="•"/>
                <a:defRPr/>
              </a:pPr>
              <a:r>
                <a:rPr lang="fi-FI" dirty="0">
                  <a:cs typeface="Arial" pitchFamily="34" charset="0"/>
                </a:rPr>
                <a:t>Niukkuus vallitsee </a:t>
              </a:r>
              <a:br>
                <a:rPr lang="fi-FI" dirty="0">
                  <a:cs typeface="Arial" pitchFamily="34" charset="0"/>
                </a:rPr>
              </a:br>
              <a:r>
                <a:rPr lang="fi-FI" dirty="0">
                  <a:cs typeface="Arial" pitchFamily="34" charset="0"/>
                </a:rPr>
                <a:t>ja siihen on tyydyttävä</a:t>
              </a:r>
            </a:p>
            <a:p>
              <a:pPr marL="285750" indent="-285750">
                <a:buFont typeface="Arial" pitchFamily="34" charset="0"/>
                <a:buChar char="•"/>
                <a:defRPr/>
              </a:pPr>
              <a:r>
                <a:rPr lang="fi-FI" dirty="0">
                  <a:cs typeface="Arial" pitchFamily="34" charset="0"/>
                </a:rPr>
                <a:t>Tasapuolisuutta ei voida taata</a:t>
              </a:r>
            </a:p>
            <a:p>
              <a:pPr marL="285750" indent="-285750">
                <a:buFont typeface="Arial" pitchFamily="34" charset="0"/>
                <a:buChar char="•"/>
                <a:defRPr/>
              </a:pPr>
              <a:r>
                <a:rPr lang="fi-FI" dirty="0">
                  <a:cs typeface="Arial" pitchFamily="34" charset="0"/>
                </a:rPr>
                <a:t>Yksilön oikeuksista joudutaan tinkimään</a:t>
              </a:r>
            </a:p>
          </p:txBody>
        </p:sp>
        <p:sp>
          <p:nvSpPr>
            <p:cNvPr id="5" name="Freeform 20"/>
            <p:cNvSpPr>
              <a:spLocks/>
            </p:cNvSpPr>
            <p:nvPr/>
          </p:nvSpPr>
          <p:spPr bwMode="auto">
            <a:xfrm>
              <a:off x="4932363" y="1168400"/>
              <a:ext cx="1799912" cy="3777447"/>
            </a:xfrm>
            <a:custGeom>
              <a:avLst/>
              <a:gdLst>
                <a:gd name="T0" fmla="*/ 1453 w 1463"/>
                <a:gd name="T1" fmla="*/ 2227 h 3070"/>
                <a:gd name="T2" fmla="*/ 1425 w 1463"/>
                <a:gd name="T3" fmla="*/ 2061 h 3070"/>
                <a:gd name="T4" fmla="*/ 1350 w 1463"/>
                <a:gd name="T5" fmla="*/ 2003 h 3070"/>
                <a:gd name="T6" fmla="*/ 1275 w 1463"/>
                <a:gd name="T7" fmla="*/ 1881 h 3070"/>
                <a:gd name="T8" fmla="*/ 1260 w 1463"/>
                <a:gd name="T9" fmla="*/ 1686 h 3070"/>
                <a:gd name="T10" fmla="*/ 1179 w 1463"/>
                <a:gd name="T11" fmla="*/ 1577 h 3070"/>
                <a:gd name="T12" fmla="*/ 1207 w 1463"/>
                <a:gd name="T13" fmla="*/ 1467 h 3070"/>
                <a:gd name="T14" fmla="*/ 1234 w 1463"/>
                <a:gd name="T15" fmla="*/ 1308 h 3070"/>
                <a:gd name="T16" fmla="*/ 1203 w 1463"/>
                <a:gd name="T17" fmla="*/ 1189 h 3070"/>
                <a:gd name="T18" fmla="*/ 1128 w 1463"/>
                <a:gd name="T19" fmla="*/ 1055 h 3070"/>
                <a:gd name="T20" fmla="*/ 1109 w 1463"/>
                <a:gd name="T21" fmla="*/ 894 h 3070"/>
                <a:gd name="T22" fmla="*/ 1186 w 1463"/>
                <a:gd name="T23" fmla="*/ 788 h 3070"/>
                <a:gd name="T24" fmla="*/ 1133 w 1463"/>
                <a:gd name="T25" fmla="*/ 641 h 3070"/>
                <a:gd name="T26" fmla="*/ 1058 w 1463"/>
                <a:gd name="T27" fmla="*/ 583 h 3070"/>
                <a:gd name="T28" fmla="*/ 1027 w 1463"/>
                <a:gd name="T29" fmla="*/ 443 h 3070"/>
                <a:gd name="T30" fmla="*/ 1049 w 1463"/>
                <a:gd name="T31" fmla="*/ 308 h 3070"/>
                <a:gd name="T32" fmla="*/ 1090 w 1463"/>
                <a:gd name="T33" fmla="*/ 159 h 3070"/>
                <a:gd name="T34" fmla="*/ 959 w 1463"/>
                <a:gd name="T35" fmla="*/ 15 h 3070"/>
                <a:gd name="T36" fmla="*/ 904 w 1463"/>
                <a:gd name="T37" fmla="*/ 5 h 3070"/>
                <a:gd name="T38" fmla="*/ 865 w 1463"/>
                <a:gd name="T39" fmla="*/ 39 h 3070"/>
                <a:gd name="T40" fmla="*/ 805 w 1463"/>
                <a:gd name="T41" fmla="*/ 43 h 3070"/>
                <a:gd name="T42" fmla="*/ 711 w 1463"/>
                <a:gd name="T43" fmla="*/ 169 h 3070"/>
                <a:gd name="T44" fmla="*/ 679 w 1463"/>
                <a:gd name="T45" fmla="*/ 356 h 3070"/>
                <a:gd name="T46" fmla="*/ 624 w 1463"/>
                <a:gd name="T47" fmla="*/ 434 h 3070"/>
                <a:gd name="T48" fmla="*/ 562 w 1463"/>
                <a:gd name="T49" fmla="*/ 407 h 3070"/>
                <a:gd name="T50" fmla="*/ 472 w 1463"/>
                <a:gd name="T51" fmla="*/ 417 h 3070"/>
                <a:gd name="T52" fmla="*/ 335 w 1463"/>
                <a:gd name="T53" fmla="*/ 354 h 3070"/>
                <a:gd name="T54" fmla="*/ 282 w 1463"/>
                <a:gd name="T55" fmla="*/ 239 h 3070"/>
                <a:gd name="T56" fmla="*/ 233 w 1463"/>
                <a:gd name="T57" fmla="*/ 210 h 3070"/>
                <a:gd name="T58" fmla="*/ 193 w 1463"/>
                <a:gd name="T59" fmla="*/ 366 h 3070"/>
                <a:gd name="T60" fmla="*/ 323 w 1463"/>
                <a:gd name="T61" fmla="*/ 487 h 3070"/>
                <a:gd name="T62" fmla="*/ 407 w 1463"/>
                <a:gd name="T63" fmla="*/ 590 h 3070"/>
                <a:gd name="T64" fmla="*/ 438 w 1463"/>
                <a:gd name="T65" fmla="*/ 821 h 3070"/>
                <a:gd name="T66" fmla="*/ 448 w 1463"/>
                <a:gd name="T67" fmla="*/ 1083 h 3070"/>
                <a:gd name="T68" fmla="*/ 475 w 1463"/>
                <a:gd name="T69" fmla="*/ 1248 h 3070"/>
                <a:gd name="T70" fmla="*/ 547 w 1463"/>
                <a:gd name="T71" fmla="*/ 1310 h 3070"/>
                <a:gd name="T72" fmla="*/ 626 w 1463"/>
                <a:gd name="T73" fmla="*/ 1488 h 3070"/>
                <a:gd name="T74" fmla="*/ 540 w 1463"/>
                <a:gd name="T75" fmla="*/ 1596 h 3070"/>
                <a:gd name="T76" fmla="*/ 486 w 1463"/>
                <a:gd name="T77" fmla="*/ 1684 h 3070"/>
                <a:gd name="T78" fmla="*/ 383 w 1463"/>
                <a:gd name="T79" fmla="*/ 1811 h 3070"/>
                <a:gd name="T80" fmla="*/ 306 w 1463"/>
                <a:gd name="T81" fmla="*/ 1844 h 3070"/>
                <a:gd name="T82" fmla="*/ 236 w 1463"/>
                <a:gd name="T83" fmla="*/ 1943 h 3070"/>
                <a:gd name="T84" fmla="*/ 183 w 1463"/>
                <a:gd name="T85" fmla="*/ 2016 h 3070"/>
                <a:gd name="T86" fmla="*/ 105 w 1463"/>
                <a:gd name="T87" fmla="*/ 2068 h 3070"/>
                <a:gd name="T88" fmla="*/ 55 w 1463"/>
                <a:gd name="T89" fmla="*/ 2163 h 3070"/>
                <a:gd name="T90" fmla="*/ 65 w 1463"/>
                <a:gd name="T91" fmla="*/ 2522 h 3070"/>
                <a:gd name="T92" fmla="*/ 26 w 1463"/>
                <a:gd name="T93" fmla="*/ 2695 h 3070"/>
                <a:gd name="T94" fmla="*/ 28 w 1463"/>
                <a:gd name="T95" fmla="*/ 2839 h 3070"/>
                <a:gd name="T96" fmla="*/ 122 w 1463"/>
                <a:gd name="T97" fmla="*/ 2909 h 3070"/>
                <a:gd name="T98" fmla="*/ 207 w 1463"/>
                <a:gd name="T99" fmla="*/ 3037 h 3070"/>
                <a:gd name="T100" fmla="*/ 393 w 1463"/>
                <a:gd name="T101" fmla="*/ 3047 h 3070"/>
                <a:gd name="T102" fmla="*/ 597 w 1463"/>
                <a:gd name="T103" fmla="*/ 2976 h 3070"/>
                <a:gd name="T104" fmla="*/ 740 w 1463"/>
                <a:gd name="T105" fmla="*/ 2931 h 3070"/>
                <a:gd name="T106" fmla="*/ 865 w 1463"/>
                <a:gd name="T107" fmla="*/ 2899 h 3070"/>
                <a:gd name="T108" fmla="*/ 1041 w 1463"/>
                <a:gd name="T109" fmla="*/ 2794 h 3070"/>
                <a:gd name="T110" fmla="*/ 1246 w 1463"/>
                <a:gd name="T111" fmla="*/ 2524 h 3070"/>
                <a:gd name="T112" fmla="*/ 1379 w 1463"/>
                <a:gd name="T113" fmla="*/ 2346 h 3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63" h="3070">
                  <a:moveTo>
                    <a:pt x="1401" y="2319"/>
                  </a:moveTo>
                  <a:lnTo>
                    <a:pt x="1405" y="2315"/>
                  </a:lnTo>
                  <a:lnTo>
                    <a:pt x="1412" y="2307"/>
                  </a:lnTo>
                  <a:lnTo>
                    <a:pt x="1420" y="2293"/>
                  </a:lnTo>
                  <a:lnTo>
                    <a:pt x="1432" y="2274"/>
                  </a:lnTo>
                  <a:lnTo>
                    <a:pt x="1444" y="2252"/>
                  </a:lnTo>
                  <a:lnTo>
                    <a:pt x="1453" y="2227"/>
                  </a:lnTo>
                  <a:lnTo>
                    <a:pt x="1460" y="2197"/>
                  </a:lnTo>
                  <a:lnTo>
                    <a:pt x="1463" y="2167"/>
                  </a:lnTo>
                  <a:lnTo>
                    <a:pt x="1461" y="2141"/>
                  </a:lnTo>
                  <a:lnTo>
                    <a:pt x="1456" y="2115"/>
                  </a:lnTo>
                  <a:lnTo>
                    <a:pt x="1444" y="2090"/>
                  </a:lnTo>
                  <a:lnTo>
                    <a:pt x="1427" y="2062"/>
                  </a:lnTo>
                  <a:lnTo>
                    <a:pt x="1425" y="2061"/>
                  </a:lnTo>
                  <a:lnTo>
                    <a:pt x="1420" y="2056"/>
                  </a:lnTo>
                  <a:lnTo>
                    <a:pt x="1413" y="2049"/>
                  </a:lnTo>
                  <a:lnTo>
                    <a:pt x="1405" y="2038"/>
                  </a:lnTo>
                  <a:lnTo>
                    <a:pt x="1393" y="2028"/>
                  </a:lnTo>
                  <a:lnTo>
                    <a:pt x="1381" y="2020"/>
                  </a:lnTo>
                  <a:lnTo>
                    <a:pt x="1366" y="2009"/>
                  </a:lnTo>
                  <a:lnTo>
                    <a:pt x="1350" y="2003"/>
                  </a:lnTo>
                  <a:lnTo>
                    <a:pt x="1335" y="1994"/>
                  </a:lnTo>
                  <a:lnTo>
                    <a:pt x="1318" y="1979"/>
                  </a:lnTo>
                  <a:lnTo>
                    <a:pt x="1302" y="1962"/>
                  </a:lnTo>
                  <a:lnTo>
                    <a:pt x="1289" y="1941"/>
                  </a:lnTo>
                  <a:lnTo>
                    <a:pt x="1278" y="1919"/>
                  </a:lnTo>
                  <a:lnTo>
                    <a:pt x="1273" y="1900"/>
                  </a:lnTo>
                  <a:lnTo>
                    <a:pt x="1275" y="1881"/>
                  </a:lnTo>
                  <a:lnTo>
                    <a:pt x="1284" y="1866"/>
                  </a:lnTo>
                  <a:lnTo>
                    <a:pt x="1302" y="1833"/>
                  </a:lnTo>
                  <a:lnTo>
                    <a:pt x="1309" y="1792"/>
                  </a:lnTo>
                  <a:lnTo>
                    <a:pt x="1302" y="1753"/>
                  </a:lnTo>
                  <a:lnTo>
                    <a:pt x="1284" y="1720"/>
                  </a:lnTo>
                  <a:lnTo>
                    <a:pt x="1272" y="1705"/>
                  </a:lnTo>
                  <a:lnTo>
                    <a:pt x="1260" y="1686"/>
                  </a:lnTo>
                  <a:lnTo>
                    <a:pt x="1249" y="1667"/>
                  </a:lnTo>
                  <a:lnTo>
                    <a:pt x="1239" y="1645"/>
                  </a:lnTo>
                  <a:lnTo>
                    <a:pt x="1229" y="1625"/>
                  </a:lnTo>
                  <a:lnTo>
                    <a:pt x="1217" y="1608"/>
                  </a:lnTo>
                  <a:lnTo>
                    <a:pt x="1205" y="1592"/>
                  </a:lnTo>
                  <a:lnTo>
                    <a:pt x="1190" y="1584"/>
                  </a:lnTo>
                  <a:lnTo>
                    <a:pt x="1179" y="1577"/>
                  </a:lnTo>
                  <a:lnTo>
                    <a:pt x="1176" y="1565"/>
                  </a:lnTo>
                  <a:lnTo>
                    <a:pt x="1181" y="1551"/>
                  </a:lnTo>
                  <a:lnTo>
                    <a:pt x="1188" y="1536"/>
                  </a:lnTo>
                  <a:lnTo>
                    <a:pt x="1198" y="1519"/>
                  </a:lnTo>
                  <a:lnTo>
                    <a:pt x="1205" y="1501"/>
                  </a:lnTo>
                  <a:lnTo>
                    <a:pt x="1208" y="1484"/>
                  </a:lnTo>
                  <a:lnTo>
                    <a:pt x="1207" y="1467"/>
                  </a:lnTo>
                  <a:lnTo>
                    <a:pt x="1198" y="1431"/>
                  </a:lnTo>
                  <a:lnTo>
                    <a:pt x="1200" y="1394"/>
                  </a:lnTo>
                  <a:lnTo>
                    <a:pt x="1208" y="1360"/>
                  </a:lnTo>
                  <a:lnTo>
                    <a:pt x="1224" y="1339"/>
                  </a:lnTo>
                  <a:lnTo>
                    <a:pt x="1229" y="1332"/>
                  </a:lnTo>
                  <a:lnTo>
                    <a:pt x="1232" y="1322"/>
                  </a:lnTo>
                  <a:lnTo>
                    <a:pt x="1234" y="1308"/>
                  </a:lnTo>
                  <a:lnTo>
                    <a:pt x="1234" y="1293"/>
                  </a:lnTo>
                  <a:lnTo>
                    <a:pt x="1232" y="1277"/>
                  </a:lnTo>
                  <a:lnTo>
                    <a:pt x="1229" y="1259"/>
                  </a:lnTo>
                  <a:lnTo>
                    <a:pt x="1225" y="1242"/>
                  </a:lnTo>
                  <a:lnTo>
                    <a:pt x="1219" y="1223"/>
                  </a:lnTo>
                  <a:lnTo>
                    <a:pt x="1212" y="1206"/>
                  </a:lnTo>
                  <a:lnTo>
                    <a:pt x="1203" y="1189"/>
                  </a:lnTo>
                  <a:lnTo>
                    <a:pt x="1193" y="1173"/>
                  </a:lnTo>
                  <a:lnTo>
                    <a:pt x="1181" y="1159"/>
                  </a:lnTo>
                  <a:lnTo>
                    <a:pt x="1164" y="1141"/>
                  </a:lnTo>
                  <a:lnTo>
                    <a:pt x="1152" y="1120"/>
                  </a:lnTo>
                  <a:lnTo>
                    <a:pt x="1143" y="1098"/>
                  </a:lnTo>
                  <a:lnTo>
                    <a:pt x="1135" y="1077"/>
                  </a:lnTo>
                  <a:lnTo>
                    <a:pt x="1128" y="1055"/>
                  </a:lnTo>
                  <a:lnTo>
                    <a:pt x="1120" y="1033"/>
                  </a:lnTo>
                  <a:lnTo>
                    <a:pt x="1109" y="1011"/>
                  </a:lnTo>
                  <a:lnTo>
                    <a:pt x="1096" y="988"/>
                  </a:lnTo>
                  <a:lnTo>
                    <a:pt x="1085" y="965"/>
                  </a:lnTo>
                  <a:lnTo>
                    <a:pt x="1085" y="941"/>
                  </a:lnTo>
                  <a:lnTo>
                    <a:pt x="1094" y="918"/>
                  </a:lnTo>
                  <a:lnTo>
                    <a:pt x="1109" y="894"/>
                  </a:lnTo>
                  <a:lnTo>
                    <a:pt x="1126" y="872"/>
                  </a:lnTo>
                  <a:lnTo>
                    <a:pt x="1143" y="853"/>
                  </a:lnTo>
                  <a:lnTo>
                    <a:pt x="1161" y="838"/>
                  </a:lnTo>
                  <a:lnTo>
                    <a:pt x="1173" y="826"/>
                  </a:lnTo>
                  <a:lnTo>
                    <a:pt x="1179" y="816"/>
                  </a:lnTo>
                  <a:lnTo>
                    <a:pt x="1184" y="804"/>
                  </a:lnTo>
                  <a:lnTo>
                    <a:pt x="1186" y="788"/>
                  </a:lnTo>
                  <a:lnTo>
                    <a:pt x="1186" y="773"/>
                  </a:lnTo>
                  <a:lnTo>
                    <a:pt x="1183" y="751"/>
                  </a:lnTo>
                  <a:lnTo>
                    <a:pt x="1176" y="729"/>
                  </a:lnTo>
                  <a:lnTo>
                    <a:pt x="1167" y="705"/>
                  </a:lnTo>
                  <a:lnTo>
                    <a:pt x="1155" y="681"/>
                  </a:lnTo>
                  <a:lnTo>
                    <a:pt x="1143" y="660"/>
                  </a:lnTo>
                  <a:lnTo>
                    <a:pt x="1133" y="641"/>
                  </a:lnTo>
                  <a:lnTo>
                    <a:pt x="1123" y="626"/>
                  </a:lnTo>
                  <a:lnTo>
                    <a:pt x="1113" y="612"/>
                  </a:lnTo>
                  <a:lnTo>
                    <a:pt x="1102" y="602"/>
                  </a:lnTo>
                  <a:lnTo>
                    <a:pt x="1092" y="595"/>
                  </a:lnTo>
                  <a:lnTo>
                    <a:pt x="1082" y="590"/>
                  </a:lnTo>
                  <a:lnTo>
                    <a:pt x="1070" y="588"/>
                  </a:lnTo>
                  <a:lnTo>
                    <a:pt x="1058" y="583"/>
                  </a:lnTo>
                  <a:lnTo>
                    <a:pt x="1046" y="571"/>
                  </a:lnTo>
                  <a:lnTo>
                    <a:pt x="1038" y="551"/>
                  </a:lnTo>
                  <a:lnTo>
                    <a:pt x="1029" y="528"/>
                  </a:lnTo>
                  <a:lnTo>
                    <a:pt x="1024" y="504"/>
                  </a:lnTo>
                  <a:lnTo>
                    <a:pt x="1022" y="481"/>
                  </a:lnTo>
                  <a:lnTo>
                    <a:pt x="1022" y="458"/>
                  </a:lnTo>
                  <a:lnTo>
                    <a:pt x="1027" y="443"/>
                  </a:lnTo>
                  <a:lnTo>
                    <a:pt x="1034" y="417"/>
                  </a:lnTo>
                  <a:lnTo>
                    <a:pt x="1034" y="392"/>
                  </a:lnTo>
                  <a:lnTo>
                    <a:pt x="1029" y="373"/>
                  </a:lnTo>
                  <a:lnTo>
                    <a:pt x="1027" y="366"/>
                  </a:lnTo>
                  <a:lnTo>
                    <a:pt x="1032" y="359"/>
                  </a:lnTo>
                  <a:lnTo>
                    <a:pt x="1043" y="339"/>
                  </a:lnTo>
                  <a:lnTo>
                    <a:pt x="1049" y="308"/>
                  </a:lnTo>
                  <a:lnTo>
                    <a:pt x="1044" y="272"/>
                  </a:lnTo>
                  <a:lnTo>
                    <a:pt x="1051" y="265"/>
                  </a:lnTo>
                  <a:lnTo>
                    <a:pt x="1068" y="248"/>
                  </a:lnTo>
                  <a:lnTo>
                    <a:pt x="1085" y="222"/>
                  </a:lnTo>
                  <a:lnTo>
                    <a:pt x="1094" y="190"/>
                  </a:lnTo>
                  <a:lnTo>
                    <a:pt x="1094" y="174"/>
                  </a:lnTo>
                  <a:lnTo>
                    <a:pt x="1090" y="159"/>
                  </a:lnTo>
                  <a:lnTo>
                    <a:pt x="1082" y="144"/>
                  </a:lnTo>
                  <a:lnTo>
                    <a:pt x="1070" y="127"/>
                  </a:lnTo>
                  <a:lnTo>
                    <a:pt x="1002" y="75"/>
                  </a:lnTo>
                  <a:lnTo>
                    <a:pt x="995" y="70"/>
                  </a:lnTo>
                  <a:lnTo>
                    <a:pt x="981" y="55"/>
                  </a:lnTo>
                  <a:lnTo>
                    <a:pt x="966" y="36"/>
                  </a:lnTo>
                  <a:lnTo>
                    <a:pt x="959" y="15"/>
                  </a:lnTo>
                  <a:lnTo>
                    <a:pt x="957" y="9"/>
                  </a:lnTo>
                  <a:lnTo>
                    <a:pt x="950" y="3"/>
                  </a:lnTo>
                  <a:lnTo>
                    <a:pt x="940" y="2"/>
                  </a:lnTo>
                  <a:lnTo>
                    <a:pt x="928" y="0"/>
                  </a:lnTo>
                  <a:lnTo>
                    <a:pt x="920" y="2"/>
                  </a:lnTo>
                  <a:lnTo>
                    <a:pt x="913" y="2"/>
                  </a:lnTo>
                  <a:lnTo>
                    <a:pt x="904" y="5"/>
                  </a:lnTo>
                  <a:lnTo>
                    <a:pt x="897" y="7"/>
                  </a:lnTo>
                  <a:lnTo>
                    <a:pt x="891" y="10"/>
                  </a:lnTo>
                  <a:lnTo>
                    <a:pt x="884" y="15"/>
                  </a:lnTo>
                  <a:lnTo>
                    <a:pt x="879" y="19"/>
                  </a:lnTo>
                  <a:lnTo>
                    <a:pt x="873" y="24"/>
                  </a:lnTo>
                  <a:lnTo>
                    <a:pt x="868" y="32"/>
                  </a:lnTo>
                  <a:lnTo>
                    <a:pt x="865" y="39"/>
                  </a:lnTo>
                  <a:lnTo>
                    <a:pt x="862" y="43"/>
                  </a:lnTo>
                  <a:lnTo>
                    <a:pt x="858" y="44"/>
                  </a:lnTo>
                  <a:lnTo>
                    <a:pt x="853" y="46"/>
                  </a:lnTo>
                  <a:lnTo>
                    <a:pt x="846" y="46"/>
                  </a:lnTo>
                  <a:lnTo>
                    <a:pt x="836" y="44"/>
                  </a:lnTo>
                  <a:lnTo>
                    <a:pt x="822" y="41"/>
                  </a:lnTo>
                  <a:lnTo>
                    <a:pt x="805" y="43"/>
                  </a:lnTo>
                  <a:lnTo>
                    <a:pt x="786" y="50"/>
                  </a:lnTo>
                  <a:lnTo>
                    <a:pt x="768" y="65"/>
                  </a:lnTo>
                  <a:lnTo>
                    <a:pt x="750" y="82"/>
                  </a:lnTo>
                  <a:lnTo>
                    <a:pt x="735" y="104"/>
                  </a:lnTo>
                  <a:lnTo>
                    <a:pt x="723" y="127"/>
                  </a:lnTo>
                  <a:lnTo>
                    <a:pt x="715" y="149"/>
                  </a:lnTo>
                  <a:lnTo>
                    <a:pt x="711" y="169"/>
                  </a:lnTo>
                  <a:lnTo>
                    <a:pt x="708" y="205"/>
                  </a:lnTo>
                  <a:lnTo>
                    <a:pt x="699" y="239"/>
                  </a:lnTo>
                  <a:lnTo>
                    <a:pt x="692" y="274"/>
                  </a:lnTo>
                  <a:lnTo>
                    <a:pt x="694" y="315"/>
                  </a:lnTo>
                  <a:lnTo>
                    <a:pt x="694" y="333"/>
                  </a:lnTo>
                  <a:lnTo>
                    <a:pt x="689" y="345"/>
                  </a:lnTo>
                  <a:lnTo>
                    <a:pt x="679" y="356"/>
                  </a:lnTo>
                  <a:lnTo>
                    <a:pt x="667" y="361"/>
                  </a:lnTo>
                  <a:lnTo>
                    <a:pt x="655" y="368"/>
                  </a:lnTo>
                  <a:lnTo>
                    <a:pt x="644" y="378"/>
                  </a:lnTo>
                  <a:lnTo>
                    <a:pt x="638" y="390"/>
                  </a:lnTo>
                  <a:lnTo>
                    <a:pt x="634" y="409"/>
                  </a:lnTo>
                  <a:lnTo>
                    <a:pt x="631" y="426"/>
                  </a:lnTo>
                  <a:lnTo>
                    <a:pt x="624" y="434"/>
                  </a:lnTo>
                  <a:lnTo>
                    <a:pt x="612" y="434"/>
                  </a:lnTo>
                  <a:lnTo>
                    <a:pt x="600" y="431"/>
                  </a:lnTo>
                  <a:lnTo>
                    <a:pt x="588" y="424"/>
                  </a:lnTo>
                  <a:lnTo>
                    <a:pt x="576" y="417"/>
                  </a:lnTo>
                  <a:lnTo>
                    <a:pt x="569" y="410"/>
                  </a:lnTo>
                  <a:lnTo>
                    <a:pt x="566" y="409"/>
                  </a:lnTo>
                  <a:lnTo>
                    <a:pt x="562" y="407"/>
                  </a:lnTo>
                  <a:lnTo>
                    <a:pt x="556" y="402"/>
                  </a:lnTo>
                  <a:lnTo>
                    <a:pt x="544" y="395"/>
                  </a:lnTo>
                  <a:lnTo>
                    <a:pt x="528" y="390"/>
                  </a:lnTo>
                  <a:lnTo>
                    <a:pt x="513" y="388"/>
                  </a:lnTo>
                  <a:lnTo>
                    <a:pt x="498" y="390"/>
                  </a:lnTo>
                  <a:lnTo>
                    <a:pt x="484" y="400"/>
                  </a:lnTo>
                  <a:lnTo>
                    <a:pt x="472" y="417"/>
                  </a:lnTo>
                  <a:lnTo>
                    <a:pt x="458" y="431"/>
                  </a:lnTo>
                  <a:lnTo>
                    <a:pt x="439" y="433"/>
                  </a:lnTo>
                  <a:lnTo>
                    <a:pt x="417" y="422"/>
                  </a:lnTo>
                  <a:lnTo>
                    <a:pt x="392" y="405"/>
                  </a:lnTo>
                  <a:lnTo>
                    <a:pt x="369" y="386"/>
                  </a:lnTo>
                  <a:lnTo>
                    <a:pt x="349" y="368"/>
                  </a:lnTo>
                  <a:lnTo>
                    <a:pt x="335" y="354"/>
                  </a:lnTo>
                  <a:lnTo>
                    <a:pt x="330" y="349"/>
                  </a:lnTo>
                  <a:lnTo>
                    <a:pt x="328" y="339"/>
                  </a:lnTo>
                  <a:lnTo>
                    <a:pt x="323" y="315"/>
                  </a:lnTo>
                  <a:lnTo>
                    <a:pt x="311" y="284"/>
                  </a:lnTo>
                  <a:lnTo>
                    <a:pt x="296" y="255"/>
                  </a:lnTo>
                  <a:lnTo>
                    <a:pt x="289" y="246"/>
                  </a:lnTo>
                  <a:lnTo>
                    <a:pt x="282" y="239"/>
                  </a:lnTo>
                  <a:lnTo>
                    <a:pt x="275" y="231"/>
                  </a:lnTo>
                  <a:lnTo>
                    <a:pt x="269" y="224"/>
                  </a:lnTo>
                  <a:lnTo>
                    <a:pt x="262" y="219"/>
                  </a:lnTo>
                  <a:lnTo>
                    <a:pt x="255" y="214"/>
                  </a:lnTo>
                  <a:lnTo>
                    <a:pt x="248" y="210"/>
                  </a:lnTo>
                  <a:lnTo>
                    <a:pt x="241" y="209"/>
                  </a:lnTo>
                  <a:lnTo>
                    <a:pt x="233" y="210"/>
                  </a:lnTo>
                  <a:lnTo>
                    <a:pt x="224" y="214"/>
                  </a:lnTo>
                  <a:lnTo>
                    <a:pt x="217" y="219"/>
                  </a:lnTo>
                  <a:lnTo>
                    <a:pt x="210" y="229"/>
                  </a:lnTo>
                  <a:lnTo>
                    <a:pt x="193" y="258"/>
                  </a:lnTo>
                  <a:lnTo>
                    <a:pt x="183" y="287"/>
                  </a:lnTo>
                  <a:lnTo>
                    <a:pt x="181" y="322"/>
                  </a:lnTo>
                  <a:lnTo>
                    <a:pt x="193" y="366"/>
                  </a:lnTo>
                  <a:lnTo>
                    <a:pt x="205" y="390"/>
                  </a:lnTo>
                  <a:lnTo>
                    <a:pt x="222" y="412"/>
                  </a:lnTo>
                  <a:lnTo>
                    <a:pt x="241" y="433"/>
                  </a:lnTo>
                  <a:lnTo>
                    <a:pt x="263" y="450"/>
                  </a:lnTo>
                  <a:lnTo>
                    <a:pt x="284" y="463"/>
                  </a:lnTo>
                  <a:lnTo>
                    <a:pt x="304" y="477"/>
                  </a:lnTo>
                  <a:lnTo>
                    <a:pt x="323" y="487"/>
                  </a:lnTo>
                  <a:lnTo>
                    <a:pt x="339" y="494"/>
                  </a:lnTo>
                  <a:lnTo>
                    <a:pt x="351" y="503"/>
                  </a:lnTo>
                  <a:lnTo>
                    <a:pt x="363" y="516"/>
                  </a:lnTo>
                  <a:lnTo>
                    <a:pt x="373" y="534"/>
                  </a:lnTo>
                  <a:lnTo>
                    <a:pt x="385" y="552"/>
                  </a:lnTo>
                  <a:lnTo>
                    <a:pt x="395" y="571"/>
                  </a:lnTo>
                  <a:lnTo>
                    <a:pt x="407" y="590"/>
                  </a:lnTo>
                  <a:lnTo>
                    <a:pt x="419" y="607"/>
                  </a:lnTo>
                  <a:lnTo>
                    <a:pt x="431" y="622"/>
                  </a:lnTo>
                  <a:lnTo>
                    <a:pt x="446" y="652"/>
                  </a:lnTo>
                  <a:lnTo>
                    <a:pt x="448" y="686"/>
                  </a:lnTo>
                  <a:lnTo>
                    <a:pt x="443" y="727"/>
                  </a:lnTo>
                  <a:lnTo>
                    <a:pt x="439" y="775"/>
                  </a:lnTo>
                  <a:lnTo>
                    <a:pt x="438" y="821"/>
                  </a:lnTo>
                  <a:lnTo>
                    <a:pt x="438" y="862"/>
                  </a:lnTo>
                  <a:lnTo>
                    <a:pt x="443" y="900"/>
                  </a:lnTo>
                  <a:lnTo>
                    <a:pt x="455" y="937"/>
                  </a:lnTo>
                  <a:lnTo>
                    <a:pt x="468" y="978"/>
                  </a:lnTo>
                  <a:lnTo>
                    <a:pt x="470" y="1019"/>
                  </a:lnTo>
                  <a:lnTo>
                    <a:pt x="463" y="1057"/>
                  </a:lnTo>
                  <a:lnTo>
                    <a:pt x="448" y="1083"/>
                  </a:lnTo>
                  <a:lnTo>
                    <a:pt x="434" y="1106"/>
                  </a:lnTo>
                  <a:lnTo>
                    <a:pt x="433" y="1136"/>
                  </a:lnTo>
                  <a:lnTo>
                    <a:pt x="439" y="1166"/>
                  </a:lnTo>
                  <a:lnTo>
                    <a:pt x="455" y="1194"/>
                  </a:lnTo>
                  <a:lnTo>
                    <a:pt x="463" y="1209"/>
                  </a:lnTo>
                  <a:lnTo>
                    <a:pt x="468" y="1228"/>
                  </a:lnTo>
                  <a:lnTo>
                    <a:pt x="475" y="1248"/>
                  </a:lnTo>
                  <a:lnTo>
                    <a:pt x="480" y="1267"/>
                  </a:lnTo>
                  <a:lnTo>
                    <a:pt x="487" y="1284"/>
                  </a:lnTo>
                  <a:lnTo>
                    <a:pt x="498" y="1296"/>
                  </a:lnTo>
                  <a:lnTo>
                    <a:pt x="513" y="1301"/>
                  </a:lnTo>
                  <a:lnTo>
                    <a:pt x="532" y="1296"/>
                  </a:lnTo>
                  <a:lnTo>
                    <a:pt x="535" y="1300"/>
                  </a:lnTo>
                  <a:lnTo>
                    <a:pt x="547" y="1310"/>
                  </a:lnTo>
                  <a:lnTo>
                    <a:pt x="561" y="1324"/>
                  </a:lnTo>
                  <a:lnTo>
                    <a:pt x="580" y="1342"/>
                  </a:lnTo>
                  <a:lnTo>
                    <a:pt x="597" y="1366"/>
                  </a:lnTo>
                  <a:lnTo>
                    <a:pt x="610" y="1390"/>
                  </a:lnTo>
                  <a:lnTo>
                    <a:pt x="622" y="1416"/>
                  </a:lnTo>
                  <a:lnTo>
                    <a:pt x="626" y="1442"/>
                  </a:lnTo>
                  <a:lnTo>
                    <a:pt x="626" y="1488"/>
                  </a:lnTo>
                  <a:lnTo>
                    <a:pt x="624" y="1524"/>
                  </a:lnTo>
                  <a:lnTo>
                    <a:pt x="615" y="1548"/>
                  </a:lnTo>
                  <a:lnTo>
                    <a:pt x="592" y="1560"/>
                  </a:lnTo>
                  <a:lnTo>
                    <a:pt x="576" y="1565"/>
                  </a:lnTo>
                  <a:lnTo>
                    <a:pt x="562" y="1573"/>
                  </a:lnTo>
                  <a:lnTo>
                    <a:pt x="551" y="1584"/>
                  </a:lnTo>
                  <a:lnTo>
                    <a:pt x="540" y="1596"/>
                  </a:lnTo>
                  <a:lnTo>
                    <a:pt x="532" y="1608"/>
                  </a:lnTo>
                  <a:lnTo>
                    <a:pt x="525" y="1621"/>
                  </a:lnTo>
                  <a:lnTo>
                    <a:pt x="518" y="1633"/>
                  </a:lnTo>
                  <a:lnTo>
                    <a:pt x="515" y="1643"/>
                  </a:lnTo>
                  <a:lnTo>
                    <a:pt x="509" y="1655"/>
                  </a:lnTo>
                  <a:lnTo>
                    <a:pt x="499" y="1669"/>
                  </a:lnTo>
                  <a:lnTo>
                    <a:pt x="486" y="1684"/>
                  </a:lnTo>
                  <a:lnTo>
                    <a:pt x="470" y="1702"/>
                  </a:lnTo>
                  <a:lnTo>
                    <a:pt x="453" y="1720"/>
                  </a:lnTo>
                  <a:lnTo>
                    <a:pt x="436" y="1741"/>
                  </a:lnTo>
                  <a:lnTo>
                    <a:pt x="419" y="1761"/>
                  </a:lnTo>
                  <a:lnTo>
                    <a:pt x="405" y="1780"/>
                  </a:lnTo>
                  <a:lnTo>
                    <a:pt x="393" y="1797"/>
                  </a:lnTo>
                  <a:lnTo>
                    <a:pt x="383" y="1811"/>
                  </a:lnTo>
                  <a:lnTo>
                    <a:pt x="374" y="1821"/>
                  </a:lnTo>
                  <a:lnTo>
                    <a:pt x="366" y="1830"/>
                  </a:lnTo>
                  <a:lnTo>
                    <a:pt x="357" y="1835"/>
                  </a:lnTo>
                  <a:lnTo>
                    <a:pt x="347" y="1838"/>
                  </a:lnTo>
                  <a:lnTo>
                    <a:pt x="335" y="1840"/>
                  </a:lnTo>
                  <a:lnTo>
                    <a:pt x="322" y="1840"/>
                  </a:lnTo>
                  <a:lnTo>
                    <a:pt x="306" y="1844"/>
                  </a:lnTo>
                  <a:lnTo>
                    <a:pt x="291" y="1850"/>
                  </a:lnTo>
                  <a:lnTo>
                    <a:pt x="279" y="1861"/>
                  </a:lnTo>
                  <a:lnTo>
                    <a:pt x="267" y="1876"/>
                  </a:lnTo>
                  <a:lnTo>
                    <a:pt x="255" y="1891"/>
                  </a:lnTo>
                  <a:lnTo>
                    <a:pt x="246" y="1908"/>
                  </a:lnTo>
                  <a:lnTo>
                    <a:pt x="241" y="1926"/>
                  </a:lnTo>
                  <a:lnTo>
                    <a:pt x="236" y="1943"/>
                  </a:lnTo>
                  <a:lnTo>
                    <a:pt x="233" y="1958"/>
                  </a:lnTo>
                  <a:lnTo>
                    <a:pt x="228" y="1972"/>
                  </a:lnTo>
                  <a:lnTo>
                    <a:pt x="222" y="1984"/>
                  </a:lnTo>
                  <a:lnTo>
                    <a:pt x="216" y="1994"/>
                  </a:lnTo>
                  <a:lnTo>
                    <a:pt x="205" y="2003"/>
                  </a:lnTo>
                  <a:lnTo>
                    <a:pt x="195" y="2009"/>
                  </a:lnTo>
                  <a:lnTo>
                    <a:pt x="183" y="2016"/>
                  </a:lnTo>
                  <a:lnTo>
                    <a:pt x="168" y="2020"/>
                  </a:lnTo>
                  <a:lnTo>
                    <a:pt x="152" y="2023"/>
                  </a:lnTo>
                  <a:lnTo>
                    <a:pt x="139" y="2030"/>
                  </a:lnTo>
                  <a:lnTo>
                    <a:pt x="127" y="2037"/>
                  </a:lnTo>
                  <a:lnTo>
                    <a:pt x="118" y="2045"/>
                  </a:lnTo>
                  <a:lnTo>
                    <a:pt x="110" y="2056"/>
                  </a:lnTo>
                  <a:lnTo>
                    <a:pt x="105" y="2068"/>
                  </a:lnTo>
                  <a:lnTo>
                    <a:pt x="101" y="2081"/>
                  </a:lnTo>
                  <a:lnTo>
                    <a:pt x="99" y="2097"/>
                  </a:lnTo>
                  <a:lnTo>
                    <a:pt x="96" y="2112"/>
                  </a:lnTo>
                  <a:lnTo>
                    <a:pt x="89" y="2124"/>
                  </a:lnTo>
                  <a:lnTo>
                    <a:pt x="79" y="2136"/>
                  </a:lnTo>
                  <a:lnTo>
                    <a:pt x="67" y="2150"/>
                  </a:lnTo>
                  <a:lnTo>
                    <a:pt x="55" y="2163"/>
                  </a:lnTo>
                  <a:lnTo>
                    <a:pt x="45" y="2182"/>
                  </a:lnTo>
                  <a:lnTo>
                    <a:pt x="40" y="2204"/>
                  </a:lnTo>
                  <a:lnTo>
                    <a:pt x="40" y="2233"/>
                  </a:lnTo>
                  <a:lnTo>
                    <a:pt x="46" y="2307"/>
                  </a:lnTo>
                  <a:lnTo>
                    <a:pt x="55" y="2387"/>
                  </a:lnTo>
                  <a:lnTo>
                    <a:pt x="62" y="2464"/>
                  </a:lnTo>
                  <a:lnTo>
                    <a:pt x="65" y="2522"/>
                  </a:lnTo>
                  <a:lnTo>
                    <a:pt x="65" y="2546"/>
                  </a:lnTo>
                  <a:lnTo>
                    <a:pt x="62" y="2572"/>
                  </a:lnTo>
                  <a:lnTo>
                    <a:pt x="58" y="2599"/>
                  </a:lnTo>
                  <a:lnTo>
                    <a:pt x="53" y="2627"/>
                  </a:lnTo>
                  <a:lnTo>
                    <a:pt x="45" y="2652"/>
                  </a:lnTo>
                  <a:lnTo>
                    <a:pt x="36" y="2675"/>
                  </a:lnTo>
                  <a:lnTo>
                    <a:pt x="26" y="2695"/>
                  </a:lnTo>
                  <a:lnTo>
                    <a:pt x="14" y="2711"/>
                  </a:lnTo>
                  <a:lnTo>
                    <a:pt x="4" y="2726"/>
                  </a:lnTo>
                  <a:lnTo>
                    <a:pt x="0" y="2748"/>
                  </a:lnTo>
                  <a:lnTo>
                    <a:pt x="2" y="2772"/>
                  </a:lnTo>
                  <a:lnTo>
                    <a:pt x="7" y="2796"/>
                  </a:lnTo>
                  <a:lnTo>
                    <a:pt x="16" y="2818"/>
                  </a:lnTo>
                  <a:lnTo>
                    <a:pt x="28" y="2839"/>
                  </a:lnTo>
                  <a:lnTo>
                    <a:pt x="41" y="2851"/>
                  </a:lnTo>
                  <a:lnTo>
                    <a:pt x="57" y="2856"/>
                  </a:lnTo>
                  <a:lnTo>
                    <a:pt x="72" y="2859"/>
                  </a:lnTo>
                  <a:lnTo>
                    <a:pt x="86" y="2866"/>
                  </a:lnTo>
                  <a:lnTo>
                    <a:pt x="98" y="2878"/>
                  </a:lnTo>
                  <a:lnTo>
                    <a:pt x="110" y="2892"/>
                  </a:lnTo>
                  <a:lnTo>
                    <a:pt x="122" y="2909"/>
                  </a:lnTo>
                  <a:lnTo>
                    <a:pt x="132" y="2928"/>
                  </a:lnTo>
                  <a:lnTo>
                    <a:pt x="140" y="2948"/>
                  </a:lnTo>
                  <a:lnTo>
                    <a:pt x="151" y="2967"/>
                  </a:lnTo>
                  <a:lnTo>
                    <a:pt x="161" y="2986"/>
                  </a:lnTo>
                  <a:lnTo>
                    <a:pt x="175" y="3005"/>
                  </a:lnTo>
                  <a:lnTo>
                    <a:pt x="190" y="3022"/>
                  </a:lnTo>
                  <a:lnTo>
                    <a:pt x="207" y="3037"/>
                  </a:lnTo>
                  <a:lnTo>
                    <a:pt x="226" y="3051"/>
                  </a:lnTo>
                  <a:lnTo>
                    <a:pt x="248" y="3061"/>
                  </a:lnTo>
                  <a:lnTo>
                    <a:pt x="270" y="3068"/>
                  </a:lnTo>
                  <a:lnTo>
                    <a:pt x="296" y="3070"/>
                  </a:lnTo>
                  <a:lnTo>
                    <a:pt x="323" y="3066"/>
                  </a:lnTo>
                  <a:lnTo>
                    <a:pt x="357" y="3059"/>
                  </a:lnTo>
                  <a:lnTo>
                    <a:pt x="393" y="3047"/>
                  </a:lnTo>
                  <a:lnTo>
                    <a:pt x="431" y="3034"/>
                  </a:lnTo>
                  <a:lnTo>
                    <a:pt x="468" y="3018"/>
                  </a:lnTo>
                  <a:lnTo>
                    <a:pt x="504" y="3005"/>
                  </a:lnTo>
                  <a:lnTo>
                    <a:pt x="537" y="2993"/>
                  </a:lnTo>
                  <a:lnTo>
                    <a:pt x="566" y="2984"/>
                  </a:lnTo>
                  <a:lnTo>
                    <a:pt x="580" y="2981"/>
                  </a:lnTo>
                  <a:lnTo>
                    <a:pt x="597" y="2976"/>
                  </a:lnTo>
                  <a:lnTo>
                    <a:pt x="614" y="2970"/>
                  </a:lnTo>
                  <a:lnTo>
                    <a:pt x="633" y="2965"/>
                  </a:lnTo>
                  <a:lnTo>
                    <a:pt x="653" y="2959"/>
                  </a:lnTo>
                  <a:lnTo>
                    <a:pt x="675" y="2952"/>
                  </a:lnTo>
                  <a:lnTo>
                    <a:pt x="696" y="2945"/>
                  </a:lnTo>
                  <a:lnTo>
                    <a:pt x="718" y="2938"/>
                  </a:lnTo>
                  <a:lnTo>
                    <a:pt x="740" y="2931"/>
                  </a:lnTo>
                  <a:lnTo>
                    <a:pt x="762" y="2924"/>
                  </a:lnTo>
                  <a:lnTo>
                    <a:pt x="783" y="2919"/>
                  </a:lnTo>
                  <a:lnTo>
                    <a:pt x="803" y="2914"/>
                  </a:lnTo>
                  <a:lnTo>
                    <a:pt x="820" y="2909"/>
                  </a:lnTo>
                  <a:lnTo>
                    <a:pt x="838" y="2904"/>
                  </a:lnTo>
                  <a:lnTo>
                    <a:pt x="853" y="2900"/>
                  </a:lnTo>
                  <a:lnTo>
                    <a:pt x="865" y="2899"/>
                  </a:lnTo>
                  <a:lnTo>
                    <a:pt x="887" y="2894"/>
                  </a:lnTo>
                  <a:lnTo>
                    <a:pt x="911" y="2887"/>
                  </a:lnTo>
                  <a:lnTo>
                    <a:pt x="935" y="2876"/>
                  </a:lnTo>
                  <a:lnTo>
                    <a:pt x="961" y="2863"/>
                  </a:lnTo>
                  <a:lnTo>
                    <a:pt x="986" y="2844"/>
                  </a:lnTo>
                  <a:lnTo>
                    <a:pt x="1014" y="2822"/>
                  </a:lnTo>
                  <a:lnTo>
                    <a:pt x="1041" y="2794"/>
                  </a:lnTo>
                  <a:lnTo>
                    <a:pt x="1070" y="2762"/>
                  </a:lnTo>
                  <a:lnTo>
                    <a:pt x="1099" y="2724"/>
                  </a:lnTo>
                  <a:lnTo>
                    <a:pt x="1130" y="2685"/>
                  </a:lnTo>
                  <a:lnTo>
                    <a:pt x="1161" y="2644"/>
                  </a:lnTo>
                  <a:lnTo>
                    <a:pt x="1191" y="2603"/>
                  </a:lnTo>
                  <a:lnTo>
                    <a:pt x="1220" y="2562"/>
                  </a:lnTo>
                  <a:lnTo>
                    <a:pt x="1246" y="2524"/>
                  </a:lnTo>
                  <a:lnTo>
                    <a:pt x="1272" y="2492"/>
                  </a:lnTo>
                  <a:lnTo>
                    <a:pt x="1292" y="2463"/>
                  </a:lnTo>
                  <a:lnTo>
                    <a:pt x="1311" y="2437"/>
                  </a:lnTo>
                  <a:lnTo>
                    <a:pt x="1330" y="2411"/>
                  </a:lnTo>
                  <a:lnTo>
                    <a:pt x="1349" y="2387"/>
                  </a:lnTo>
                  <a:lnTo>
                    <a:pt x="1366" y="2365"/>
                  </a:lnTo>
                  <a:lnTo>
                    <a:pt x="1379" y="2346"/>
                  </a:lnTo>
                  <a:lnTo>
                    <a:pt x="1391" y="2331"/>
                  </a:lnTo>
                  <a:lnTo>
                    <a:pt x="1398" y="2322"/>
                  </a:lnTo>
                  <a:lnTo>
                    <a:pt x="1401" y="231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orthographicFront">
                <a:rot lat="19799993" lon="0" rev="0"/>
              </a:camera>
              <a:lightRig rig="threePt" dir="t"/>
            </a:scene3d>
            <a:sp3d>
              <a:bevelT/>
            </a:sp3d>
          </p:spPr>
          <p:txBody>
            <a:bodyPr/>
            <a:lstStyle/>
            <a:p>
              <a:pPr>
                <a:defRPr/>
              </a:pPr>
              <a:endParaRPr lang="fi-FI">
                <a:latin typeface="Times" charset="0"/>
                <a:cs typeface="Arial" pitchFamily="34" charset="0"/>
              </a:endParaRPr>
            </a:p>
          </p:txBody>
        </p:sp>
      </p:grpSp>
      <p:grpSp>
        <p:nvGrpSpPr>
          <p:cNvPr id="48" name="Ryhmä 47"/>
          <p:cNvGrpSpPr>
            <a:grpSpLocks/>
          </p:cNvGrpSpPr>
          <p:nvPr/>
        </p:nvGrpSpPr>
        <p:grpSpPr bwMode="auto">
          <a:xfrm>
            <a:off x="5972175" y="3751263"/>
            <a:ext cx="301625" cy="300037"/>
            <a:chOff x="5807315" y="2349048"/>
            <a:chExt cx="300940" cy="300977"/>
          </a:xfrm>
        </p:grpSpPr>
        <p:sp>
          <p:nvSpPr>
            <p:cNvPr id="49" name="Ellipsi 48"/>
            <p:cNvSpPr/>
            <p:nvPr/>
          </p:nvSpPr>
          <p:spPr bwMode="auto">
            <a:xfrm>
              <a:off x="5807315" y="2349048"/>
              <a:ext cx="300940" cy="300977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glow rad="228600">
                <a:srgbClr val="C00000">
                  <a:alpha val="33000"/>
                </a:srgbClr>
              </a:glow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/>
            </a:p>
          </p:txBody>
        </p:sp>
        <p:sp>
          <p:nvSpPr>
            <p:cNvPr id="50" name="Ellipsi 49"/>
            <p:cNvSpPr/>
            <p:nvPr/>
          </p:nvSpPr>
          <p:spPr bwMode="auto">
            <a:xfrm>
              <a:off x="5879312" y="2427531"/>
              <a:ext cx="143993" cy="144011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/>
            </a:p>
          </p:txBody>
        </p:sp>
      </p:grpSp>
      <p:grpSp>
        <p:nvGrpSpPr>
          <p:cNvPr id="34" name="Ryhmä 33"/>
          <p:cNvGrpSpPr>
            <a:grpSpLocks/>
          </p:cNvGrpSpPr>
          <p:nvPr/>
        </p:nvGrpSpPr>
        <p:grpSpPr bwMode="auto">
          <a:xfrm>
            <a:off x="5807075" y="2349500"/>
            <a:ext cx="301625" cy="300038"/>
            <a:chOff x="5807315" y="2349048"/>
            <a:chExt cx="300940" cy="300977"/>
          </a:xfrm>
        </p:grpSpPr>
        <p:sp>
          <p:nvSpPr>
            <p:cNvPr id="37" name="Ellipsi 36"/>
            <p:cNvSpPr/>
            <p:nvPr/>
          </p:nvSpPr>
          <p:spPr bwMode="auto">
            <a:xfrm>
              <a:off x="5807315" y="2349048"/>
              <a:ext cx="300940" cy="300977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glow rad="228600">
                <a:srgbClr val="C00000">
                  <a:alpha val="33000"/>
                </a:srgbClr>
              </a:glow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/>
            </a:p>
          </p:txBody>
        </p:sp>
        <p:sp>
          <p:nvSpPr>
            <p:cNvPr id="38" name="Ellipsi 37"/>
            <p:cNvSpPr/>
            <p:nvPr/>
          </p:nvSpPr>
          <p:spPr bwMode="auto">
            <a:xfrm>
              <a:off x="5879312" y="2427531"/>
              <a:ext cx="143993" cy="144011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/>
            </a:p>
          </p:txBody>
        </p:sp>
      </p:grpSp>
      <p:grpSp>
        <p:nvGrpSpPr>
          <p:cNvPr id="39" name="Ryhmä 38"/>
          <p:cNvGrpSpPr>
            <a:grpSpLocks/>
          </p:cNvGrpSpPr>
          <p:nvPr/>
        </p:nvGrpSpPr>
        <p:grpSpPr bwMode="auto">
          <a:xfrm>
            <a:off x="5722938" y="2962275"/>
            <a:ext cx="300037" cy="300038"/>
            <a:chOff x="5807315" y="2349048"/>
            <a:chExt cx="300940" cy="300977"/>
          </a:xfrm>
        </p:grpSpPr>
        <p:sp>
          <p:nvSpPr>
            <p:cNvPr id="40" name="Ellipsi 39"/>
            <p:cNvSpPr/>
            <p:nvPr/>
          </p:nvSpPr>
          <p:spPr bwMode="auto">
            <a:xfrm>
              <a:off x="5807315" y="2349048"/>
              <a:ext cx="300940" cy="300977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glow rad="228600">
                <a:srgbClr val="C00000">
                  <a:alpha val="33000"/>
                </a:srgbClr>
              </a:glow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/>
            </a:p>
          </p:txBody>
        </p:sp>
        <p:sp>
          <p:nvSpPr>
            <p:cNvPr id="41" name="Ellipsi 40"/>
            <p:cNvSpPr/>
            <p:nvPr/>
          </p:nvSpPr>
          <p:spPr bwMode="auto">
            <a:xfrm>
              <a:off x="5879312" y="2427531"/>
              <a:ext cx="143993" cy="144011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/>
            </a:p>
          </p:txBody>
        </p:sp>
      </p:grpSp>
      <p:grpSp>
        <p:nvGrpSpPr>
          <p:cNvPr id="42" name="Ryhmä 41"/>
          <p:cNvGrpSpPr>
            <a:grpSpLocks/>
          </p:cNvGrpSpPr>
          <p:nvPr/>
        </p:nvGrpSpPr>
        <p:grpSpPr bwMode="auto">
          <a:xfrm>
            <a:off x="5222875" y="3751263"/>
            <a:ext cx="301625" cy="300037"/>
            <a:chOff x="5807315" y="2349048"/>
            <a:chExt cx="300940" cy="300977"/>
          </a:xfrm>
        </p:grpSpPr>
        <p:sp>
          <p:nvSpPr>
            <p:cNvPr id="43" name="Ellipsi 42"/>
            <p:cNvSpPr/>
            <p:nvPr/>
          </p:nvSpPr>
          <p:spPr bwMode="auto">
            <a:xfrm>
              <a:off x="5807315" y="2349048"/>
              <a:ext cx="300940" cy="300977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glow rad="228600">
                <a:srgbClr val="C00000">
                  <a:alpha val="33000"/>
                </a:srgbClr>
              </a:glow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/>
            </a:p>
          </p:txBody>
        </p:sp>
        <p:sp>
          <p:nvSpPr>
            <p:cNvPr id="44" name="Ellipsi 43"/>
            <p:cNvSpPr/>
            <p:nvPr/>
          </p:nvSpPr>
          <p:spPr bwMode="auto">
            <a:xfrm>
              <a:off x="5879312" y="2427531"/>
              <a:ext cx="143993" cy="144011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/>
            </a:p>
          </p:txBody>
        </p:sp>
      </p:grpSp>
      <p:grpSp>
        <p:nvGrpSpPr>
          <p:cNvPr id="45" name="Ryhmä 44"/>
          <p:cNvGrpSpPr>
            <a:grpSpLocks/>
          </p:cNvGrpSpPr>
          <p:nvPr/>
        </p:nvGrpSpPr>
        <p:grpSpPr bwMode="auto">
          <a:xfrm>
            <a:off x="5530850" y="4292600"/>
            <a:ext cx="301625" cy="301625"/>
            <a:chOff x="5807315" y="2349048"/>
            <a:chExt cx="300940" cy="300977"/>
          </a:xfrm>
        </p:grpSpPr>
        <p:sp>
          <p:nvSpPr>
            <p:cNvPr id="46" name="Ellipsi 45"/>
            <p:cNvSpPr/>
            <p:nvPr/>
          </p:nvSpPr>
          <p:spPr bwMode="auto">
            <a:xfrm>
              <a:off x="5807315" y="2349048"/>
              <a:ext cx="300940" cy="300977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glow rad="228600">
                <a:srgbClr val="C00000">
                  <a:alpha val="33000"/>
                </a:srgbClr>
              </a:glow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/>
            </a:p>
          </p:txBody>
        </p:sp>
        <p:sp>
          <p:nvSpPr>
            <p:cNvPr id="47" name="Ellipsi 46"/>
            <p:cNvSpPr/>
            <p:nvPr/>
          </p:nvSpPr>
          <p:spPr bwMode="auto">
            <a:xfrm>
              <a:off x="5879312" y="2427531"/>
              <a:ext cx="143993" cy="144011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/>
            </a:p>
          </p:txBody>
        </p:sp>
      </p:grpSp>
      <p:grpSp>
        <p:nvGrpSpPr>
          <p:cNvPr id="28" name="Ryhmä 27"/>
          <p:cNvGrpSpPr>
            <a:grpSpLocks/>
          </p:cNvGrpSpPr>
          <p:nvPr/>
        </p:nvGrpSpPr>
        <p:grpSpPr bwMode="auto">
          <a:xfrm>
            <a:off x="2894013" y="1700213"/>
            <a:ext cx="5926137" cy="1008062"/>
            <a:chOff x="2893315" y="1700808"/>
            <a:chExt cx="5927157" cy="1008112"/>
          </a:xfrm>
        </p:grpSpPr>
        <p:sp>
          <p:nvSpPr>
            <p:cNvPr id="26" name="Pyöristetty kuvaselitesuorakulmio 25"/>
            <p:cNvSpPr/>
            <p:nvPr/>
          </p:nvSpPr>
          <p:spPr>
            <a:xfrm>
              <a:off x="2893315" y="1700808"/>
              <a:ext cx="1750693" cy="798566"/>
            </a:xfrm>
            <a:prstGeom prst="wedgeRoundRectCallout">
              <a:avLst>
                <a:gd name="adj1" fmla="val -101206"/>
                <a:gd name="adj2" fmla="val 224355"/>
                <a:gd name="adj3" fmla="val 16667"/>
              </a:avLst>
            </a:prstGeom>
            <a:solidFill>
              <a:srgbClr val="AACB72"/>
            </a:solidFill>
            <a:ln w="9525"/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i-FI" sz="1600" b="1" dirty="0">
                  <a:solidFill>
                    <a:schemeClr val="tx1"/>
                  </a:solidFill>
                </a:rPr>
                <a:t>Varaudutaan mahdollisimman </a:t>
              </a:r>
            </a:p>
            <a:p>
              <a:pPr algn="ctr">
                <a:defRPr/>
              </a:pPr>
              <a:r>
                <a:rPr lang="fi-FI" sz="1600" b="1" dirty="0">
                  <a:solidFill>
                    <a:schemeClr val="tx1"/>
                  </a:solidFill>
                </a:rPr>
                <a:t>laaja-alaisesti</a:t>
              </a:r>
            </a:p>
          </p:txBody>
        </p:sp>
        <p:sp>
          <p:nvSpPr>
            <p:cNvPr id="27" name="Pyöristetty kuvaselitesuorakulmio 26"/>
            <p:cNvSpPr/>
            <p:nvPr/>
          </p:nvSpPr>
          <p:spPr>
            <a:xfrm>
              <a:off x="6516216" y="1700808"/>
              <a:ext cx="2304256" cy="1008112"/>
            </a:xfrm>
            <a:prstGeom prst="wedgeRoundRectCallout">
              <a:avLst>
                <a:gd name="adj1" fmla="val -86650"/>
                <a:gd name="adj2" fmla="val 211319"/>
                <a:gd name="adj3" fmla="val 16667"/>
              </a:avLst>
            </a:prstGeom>
            <a:solidFill>
              <a:srgbClr val="C00000"/>
            </a:solidFill>
            <a:ln w="9525"/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i-FI" sz="1600" b="1" dirty="0">
                  <a:solidFill>
                    <a:schemeClr val="tx1"/>
                  </a:solidFill>
                </a:rPr>
                <a:t>Erityistoimenpiteet  vain kaikkein tärkeimpiin toimintoihin</a:t>
              </a:r>
            </a:p>
          </p:txBody>
        </p:sp>
      </p:grpSp>
      <p:sp>
        <p:nvSpPr>
          <p:cNvPr id="11" name="Päivämäärän paikkamerkki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DA64A-F7E5-42A8-BF62-C14970323E7D}" type="datetime1">
              <a:rPr lang="fi-FI" smtClean="0"/>
              <a:t>8.1.2014</a:t>
            </a:fld>
            <a:endParaRPr lang="en-US"/>
          </a:p>
        </p:txBody>
      </p:sp>
      <p:sp>
        <p:nvSpPr>
          <p:cNvPr id="12" name="Alatunnisteen paikkamerkki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Julkinen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56824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repeatCount="3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repeatCount="3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repeatCount="3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repeatCount="3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repeatCount="3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Kyberturvallisuus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Kyberturvallisuudella </a:t>
            </a:r>
            <a:r>
              <a:rPr lang="fi-FI" dirty="0" smtClean="0"/>
              <a:t>tarkoitetaan tavoitetilaa</a:t>
            </a:r>
            <a:r>
              <a:rPr lang="fi-FI" dirty="0"/>
              <a:t>, jossa kybertoiminta-</a:t>
            </a:r>
          </a:p>
          <a:p>
            <a:r>
              <a:rPr lang="fi-FI" dirty="0"/>
              <a:t>ympäristöön voidaan luottaa </a:t>
            </a:r>
            <a:r>
              <a:rPr lang="fi-FI" dirty="0" smtClean="0"/>
              <a:t>ja jossa </a:t>
            </a:r>
            <a:r>
              <a:rPr lang="fi-FI" dirty="0"/>
              <a:t>sen toiminta turvataan.</a:t>
            </a:r>
          </a:p>
          <a:p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0F5B4-E6AA-4CE5-82DC-562A2D5789D4}" type="datetime1">
              <a:rPr lang="fi-FI" smtClean="0"/>
              <a:t>8.1.2014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Julkinen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77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Box 99"/>
          <p:cNvSpPr txBox="1"/>
          <p:nvPr/>
        </p:nvSpPr>
        <p:spPr>
          <a:xfrm>
            <a:off x="674910" y="344269"/>
            <a:ext cx="77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ICT HUOLTOVARMUUS MUUTOSTEKIJÄT</a:t>
            </a:r>
            <a:endParaRPr lang="en-US" sz="3600" b="1" dirty="0"/>
          </a:p>
        </p:txBody>
      </p:sp>
      <p:grpSp>
        <p:nvGrpSpPr>
          <p:cNvPr id="49" name="Group 48"/>
          <p:cNvGrpSpPr/>
          <p:nvPr/>
        </p:nvGrpSpPr>
        <p:grpSpPr>
          <a:xfrm>
            <a:off x="589765" y="1600200"/>
            <a:ext cx="2924401" cy="4166248"/>
            <a:chOff x="589765" y="1600200"/>
            <a:chExt cx="2924401" cy="4166248"/>
          </a:xfrm>
        </p:grpSpPr>
        <p:sp>
          <p:nvSpPr>
            <p:cNvPr id="24" name="Rounded Rectangle 23"/>
            <p:cNvSpPr/>
            <p:nvPr/>
          </p:nvSpPr>
          <p:spPr>
            <a:xfrm>
              <a:off x="589765" y="2642248"/>
              <a:ext cx="2438400" cy="3124200"/>
            </a:xfrm>
            <a:prstGeom prst="roundRect">
              <a:avLst>
                <a:gd name="adj" fmla="val 0"/>
              </a:avLst>
            </a:prstGeom>
            <a:gradFill>
              <a:gsLst>
                <a:gs pos="100000">
                  <a:schemeClr val="bg1">
                    <a:lumMod val="85000"/>
                  </a:schemeClr>
                </a:gs>
                <a:gs pos="71000">
                  <a:srgbClr val="F6F6F6"/>
                </a:gs>
                <a:gs pos="44000">
                  <a:srgbClr val="FBFBFB"/>
                </a:gs>
                <a:gs pos="0">
                  <a:schemeClr val="bg1"/>
                </a:gs>
              </a:gsLst>
              <a:lin ang="5400000" scaled="0"/>
            </a:gradFill>
            <a:ln w="12700">
              <a:solidFill>
                <a:schemeClr val="bg1">
                  <a:lumMod val="75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Chevron 15"/>
            <p:cNvSpPr/>
            <p:nvPr/>
          </p:nvSpPr>
          <p:spPr>
            <a:xfrm>
              <a:off x="597914" y="1600200"/>
              <a:ext cx="2916252" cy="1017296"/>
            </a:xfrm>
            <a:prstGeom prst="chevron">
              <a:avLst>
                <a:gd name="adj" fmla="val 49497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185333" y="1696163"/>
            <a:ext cx="18428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>
                <a:solidFill>
                  <a:schemeClr val="bg1"/>
                </a:solidFill>
              </a:rPr>
              <a:t>Kompleksisuus</a:t>
            </a:r>
            <a:endParaRPr lang="en-US" sz="2000" dirty="0">
              <a:solidFill>
                <a:schemeClr val="bg1"/>
              </a:solidFill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3124535" y="1600200"/>
            <a:ext cx="2924401" cy="4166248"/>
            <a:chOff x="3124535" y="1600200"/>
            <a:chExt cx="2924401" cy="4166248"/>
          </a:xfrm>
        </p:grpSpPr>
        <p:sp>
          <p:nvSpPr>
            <p:cNvPr id="27" name="Rounded Rectangle 26"/>
            <p:cNvSpPr/>
            <p:nvPr/>
          </p:nvSpPr>
          <p:spPr>
            <a:xfrm>
              <a:off x="3124535" y="2642248"/>
              <a:ext cx="2438400" cy="3124200"/>
            </a:xfrm>
            <a:prstGeom prst="roundRect">
              <a:avLst>
                <a:gd name="adj" fmla="val 0"/>
              </a:avLst>
            </a:prstGeom>
            <a:gradFill>
              <a:gsLst>
                <a:gs pos="100000">
                  <a:schemeClr val="bg1">
                    <a:lumMod val="85000"/>
                  </a:schemeClr>
                </a:gs>
                <a:gs pos="71000">
                  <a:srgbClr val="F6F6F6"/>
                </a:gs>
                <a:gs pos="44000">
                  <a:srgbClr val="FBFBFB"/>
                </a:gs>
                <a:gs pos="0">
                  <a:schemeClr val="bg1"/>
                </a:gs>
              </a:gsLst>
              <a:lin ang="5400000" scaled="0"/>
            </a:gradFill>
            <a:ln w="12700">
              <a:solidFill>
                <a:schemeClr val="bg1">
                  <a:lumMod val="75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Chevron 28"/>
            <p:cNvSpPr/>
            <p:nvPr/>
          </p:nvSpPr>
          <p:spPr>
            <a:xfrm>
              <a:off x="3132684" y="1600200"/>
              <a:ext cx="2916252" cy="1017296"/>
            </a:xfrm>
            <a:prstGeom prst="chevron">
              <a:avLst>
                <a:gd name="adj" fmla="val 49497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3835534" y="1696163"/>
            <a:ext cx="15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>
                <a:solidFill>
                  <a:schemeClr val="bg1"/>
                </a:solidFill>
              </a:rPr>
              <a:t>Epävarmuus</a:t>
            </a:r>
            <a:endParaRPr lang="en-US" sz="2000" dirty="0">
              <a:solidFill>
                <a:schemeClr val="bg1"/>
              </a:solidFill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5659306" y="1600200"/>
            <a:ext cx="2924401" cy="4166248"/>
            <a:chOff x="5968587" y="1676400"/>
            <a:chExt cx="2924401" cy="4166248"/>
          </a:xfrm>
        </p:grpSpPr>
        <p:sp>
          <p:nvSpPr>
            <p:cNvPr id="31" name="Rounded Rectangle 30"/>
            <p:cNvSpPr/>
            <p:nvPr/>
          </p:nvSpPr>
          <p:spPr>
            <a:xfrm>
              <a:off x="5968587" y="2718448"/>
              <a:ext cx="2438400" cy="3124200"/>
            </a:xfrm>
            <a:prstGeom prst="roundRect">
              <a:avLst>
                <a:gd name="adj" fmla="val 0"/>
              </a:avLst>
            </a:prstGeom>
            <a:gradFill>
              <a:gsLst>
                <a:gs pos="100000">
                  <a:schemeClr val="bg1">
                    <a:lumMod val="85000"/>
                  </a:schemeClr>
                </a:gs>
                <a:gs pos="71000">
                  <a:srgbClr val="F6F6F6"/>
                </a:gs>
                <a:gs pos="44000">
                  <a:srgbClr val="FBFBFB"/>
                </a:gs>
                <a:gs pos="0">
                  <a:schemeClr val="bg1"/>
                </a:gs>
              </a:gsLst>
              <a:lin ang="5400000" scaled="0"/>
            </a:gradFill>
            <a:ln w="12700">
              <a:solidFill>
                <a:schemeClr val="bg1">
                  <a:lumMod val="75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Chevron 31"/>
            <p:cNvSpPr/>
            <p:nvPr/>
          </p:nvSpPr>
          <p:spPr>
            <a:xfrm>
              <a:off x="5976736" y="1676400"/>
              <a:ext cx="2916252" cy="1017296"/>
            </a:xfrm>
            <a:prstGeom prst="chevron">
              <a:avLst>
                <a:gd name="adj" fmla="val 49497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363581" y="1696163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solidFill>
                  <a:schemeClr val="bg1"/>
                </a:solidFill>
              </a:rPr>
              <a:t>Ratkaisut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67872" y="2814918"/>
            <a:ext cx="2286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Arvoketjut</a:t>
            </a:r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Hajautuneisuus</a:t>
            </a:r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Keskinäisriippuvaisuudet</a:t>
            </a:r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Kv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riippuvaisuudet</a:t>
            </a:r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Markkinaehtoisuus</a:t>
            </a:r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Niukkuus</a:t>
            </a:r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Dynaamisuus</a:t>
            </a:r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209366" y="2814918"/>
            <a:ext cx="2286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Vaikeus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tunnistaa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ja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arvioida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kriittisyyttä</a:t>
            </a:r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Mitä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kuka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missä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ja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millä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ehdoilla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Vaikutukset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vaikeita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ennakoida</a:t>
            </a:r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Haavoittuvuus</a:t>
            </a:r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Redundanssien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rakentaminen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kallista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ja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tehotonta</a:t>
            </a:r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737413" y="2814918"/>
            <a:ext cx="2286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Fokus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vaikutuksiin</a:t>
            </a:r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Priorisointi</a:t>
            </a:r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Riski-perustainen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lähestymistapa</a:t>
            </a:r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Turvataan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kykyä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ylläpitää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yht.k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kriittisiä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toimintoja</a:t>
            </a:r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Välttämätön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perustaso</a:t>
            </a:r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PPP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ja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kv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yhteistyö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9C114-84FB-4876-A955-1C878FDBC04E}" type="datetime1">
              <a:rPr lang="fi-FI" smtClean="0"/>
              <a:t>8.1.2014</a:t>
            </a:fld>
            <a:endParaRPr lang="en-US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Julkinen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34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027"/>
          <a:stretch/>
        </p:blipFill>
        <p:spPr>
          <a:xfrm>
            <a:off x="2513566" y="4180755"/>
            <a:ext cx="4209421" cy="2677245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 rot="20785334">
            <a:off x="5302097" y="1370061"/>
            <a:ext cx="3387617" cy="3354877"/>
            <a:chOff x="5285892" y="527389"/>
            <a:chExt cx="3237182" cy="3205897"/>
          </a:xfrm>
        </p:grpSpPr>
        <p:sp>
          <p:nvSpPr>
            <p:cNvPr id="7" name="Ellipse 98"/>
            <p:cNvSpPr/>
            <p:nvPr/>
          </p:nvSpPr>
          <p:spPr bwMode="auto">
            <a:xfrm rot="235593">
              <a:off x="5285892" y="3127648"/>
              <a:ext cx="2352803" cy="491122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chemeClr val="tx1">
                    <a:lumMod val="50000"/>
                    <a:lumOff val="50000"/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defRPr/>
              </a:pPr>
              <a:endParaRPr lang="en-US" sz="1400" smtClean="0">
                <a:solidFill>
                  <a:srgbClr val="FFFFFF"/>
                </a:solidFill>
                <a:latin typeface="Calibri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 rot="686020">
              <a:off x="5895181" y="2415490"/>
              <a:ext cx="2333625" cy="66422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grpSp>
          <p:nvGrpSpPr>
            <p:cNvPr id="9" name="Group 8"/>
            <p:cNvGrpSpPr/>
            <p:nvPr/>
          </p:nvGrpSpPr>
          <p:grpSpPr>
            <a:xfrm rot="366406">
              <a:off x="6134314" y="527389"/>
              <a:ext cx="2388760" cy="2388760"/>
              <a:chOff x="3585786" y="274020"/>
              <a:chExt cx="2388760" cy="2388760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3585786" y="274020"/>
                <a:ext cx="2388760" cy="2388760"/>
                <a:chOff x="3585786" y="274020"/>
                <a:chExt cx="2388760" cy="2388760"/>
              </a:xfrm>
            </p:grpSpPr>
            <p:sp>
              <p:nvSpPr>
                <p:cNvPr id="13" name="Oval 12"/>
                <p:cNvSpPr/>
                <p:nvPr/>
              </p:nvSpPr>
              <p:spPr>
                <a:xfrm rot="427788" flipH="1">
                  <a:off x="3585786" y="274020"/>
                  <a:ext cx="2388760" cy="2388760"/>
                </a:xfrm>
                <a:prstGeom prst="ellipse">
                  <a:avLst/>
                </a:prstGeom>
                <a:gradFill flip="none" rotWithShape="1">
                  <a:gsLst>
                    <a:gs pos="3300">
                      <a:srgbClr val="FFFF00"/>
                    </a:gs>
                    <a:gs pos="10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>
                    <a:solidFill>
                      <a:srgbClr val="0070C0"/>
                    </a:solidFill>
                    <a:effectLst>
                      <a:innerShdw blurRad="63500" dist="50800" dir="16200000">
                        <a:prstClr val="black">
                          <a:alpha val="50000"/>
                        </a:prstClr>
                      </a:innerShdw>
                    </a:effectLst>
                  </a:endParaRPr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 rot="574328" flipH="1">
                  <a:off x="3788901" y="375878"/>
                  <a:ext cx="2062431" cy="1790691"/>
                </a:xfrm>
                <a:prstGeom prst="ellipse">
                  <a:avLst/>
                </a:prstGeom>
                <a:gradFill flip="none" rotWithShape="1">
                  <a:gsLst>
                    <a:gs pos="67000">
                      <a:schemeClr val="bg1">
                        <a:lumMod val="85000"/>
                        <a:alpha val="0"/>
                      </a:schemeClr>
                    </a:gs>
                    <a:gs pos="0">
                      <a:schemeClr val="bg1">
                        <a:alpha val="78000"/>
                      </a:schemeClr>
                    </a:gs>
                  </a:gsLst>
                  <a:lin ang="54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</p:grpSp>
          <p:sp>
            <p:nvSpPr>
              <p:cNvPr id="12" name="Rectangle 11"/>
              <p:cNvSpPr/>
              <p:nvPr/>
            </p:nvSpPr>
            <p:spPr>
              <a:xfrm rot="448260" flipH="1">
                <a:off x="3809078" y="1156298"/>
                <a:ext cx="1937039" cy="12646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4000" b="1" dirty="0" err="1" smtClean="0">
                    <a:ln w="900" cmpd="sng">
                      <a:solidFill>
                        <a:schemeClr val="accent3">
                          <a:lumMod val="60000"/>
                          <a:lumOff val="40000"/>
                          <a:alpha val="55000"/>
                        </a:schemeClr>
                      </a:solidFill>
                      <a:prstDash val="solid"/>
                    </a:ln>
                    <a:solidFill>
                      <a:schemeClr val="accent1">
                        <a:satMod val="200000"/>
                        <a:tint val="3000"/>
                      </a:schemeClr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  <a:latin typeface="Impact" pitchFamily="34" charset="0"/>
                  </a:rPr>
                  <a:t>Kyberin</a:t>
                </a:r>
                <a:r>
                  <a:rPr lang="en-US" sz="4000" b="1" dirty="0" smtClean="0">
                    <a:ln w="900" cmpd="sng">
                      <a:solidFill>
                        <a:schemeClr val="accent3">
                          <a:lumMod val="60000"/>
                          <a:lumOff val="40000"/>
                          <a:alpha val="55000"/>
                        </a:schemeClr>
                      </a:solidFill>
                      <a:prstDash val="solid"/>
                    </a:ln>
                    <a:solidFill>
                      <a:schemeClr val="accent1">
                        <a:satMod val="200000"/>
                        <a:tint val="3000"/>
                      </a:schemeClr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  <a:latin typeface="Impact" pitchFamily="34" charset="0"/>
                  </a:rPr>
                  <a:t> Israel</a:t>
                </a:r>
                <a:endParaRPr lang="en-US" sz="4000" b="1" dirty="0">
                  <a:ln w="900" cmpd="sng">
                    <a:solidFill>
                      <a:schemeClr val="accent3">
                        <a:lumMod val="60000"/>
                        <a:lumOff val="4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Impact" pitchFamily="34" charset="0"/>
                </a:endParaRPr>
              </a:p>
            </p:txBody>
          </p:sp>
        </p:grpSp>
        <p:sp>
          <p:nvSpPr>
            <p:cNvPr id="10" name="Oval 9"/>
            <p:cNvSpPr/>
            <p:nvPr/>
          </p:nvSpPr>
          <p:spPr>
            <a:xfrm rot="1336209">
              <a:off x="5533442" y="2824296"/>
              <a:ext cx="2840595" cy="908990"/>
            </a:xfrm>
            <a:prstGeom prst="ellipse">
              <a:avLst/>
            </a:prstGeom>
            <a:solidFill>
              <a:srgbClr val="FFC000"/>
            </a:solidFill>
            <a:ln w="34925">
              <a:solidFill>
                <a:srgbClr val="FFFFFF"/>
              </a:solidFill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cene3d>
              <a:camera prst="isometricOffAxis1Top"/>
              <a:lightRig rig="threePt" dir="t">
                <a:rot lat="0" lon="0" rev="0"/>
              </a:lightRig>
            </a:scene3d>
            <a:sp3d extrusionH="38100" prstMaterial="clear">
              <a:bevelT w="260350" h="50800" prst="softRound"/>
              <a:bevelB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grpSp>
        <p:nvGrpSpPr>
          <p:cNvPr id="15" name="Group 14"/>
          <p:cNvGrpSpPr/>
          <p:nvPr/>
        </p:nvGrpSpPr>
        <p:grpSpPr>
          <a:xfrm rot="695090">
            <a:off x="597159" y="1480127"/>
            <a:ext cx="2996371" cy="3269934"/>
            <a:chOff x="558066" y="496585"/>
            <a:chExt cx="2952620" cy="3222188"/>
          </a:xfrm>
        </p:grpSpPr>
        <p:sp>
          <p:nvSpPr>
            <p:cNvPr id="16" name="Oval 15"/>
            <p:cNvSpPr/>
            <p:nvPr/>
          </p:nvSpPr>
          <p:spPr>
            <a:xfrm rot="20958298">
              <a:off x="742841" y="2408382"/>
              <a:ext cx="2333625" cy="66422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558066" y="496585"/>
              <a:ext cx="2952620" cy="3222188"/>
              <a:chOff x="937560" y="375602"/>
              <a:chExt cx="2952620" cy="3222188"/>
            </a:xfrm>
          </p:grpSpPr>
          <p:grpSp>
            <p:nvGrpSpPr>
              <p:cNvPr id="18" name="Group 17"/>
              <p:cNvGrpSpPr/>
              <p:nvPr/>
            </p:nvGrpSpPr>
            <p:grpSpPr>
              <a:xfrm rot="21215437">
                <a:off x="937560" y="375602"/>
                <a:ext cx="2388760" cy="2388760"/>
                <a:chOff x="937154" y="372850"/>
                <a:chExt cx="2388760" cy="2388760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937154" y="372850"/>
                  <a:ext cx="2388760" cy="2388760"/>
                  <a:chOff x="937154" y="372850"/>
                  <a:chExt cx="2388760" cy="2388760"/>
                </a:xfrm>
              </p:grpSpPr>
              <p:sp>
                <p:nvSpPr>
                  <p:cNvPr id="22" name="Oval 21"/>
                  <p:cNvSpPr/>
                  <p:nvPr/>
                </p:nvSpPr>
                <p:spPr>
                  <a:xfrm rot="21289473">
                    <a:off x="937154" y="372850"/>
                    <a:ext cx="2388760" cy="238876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B0F0"/>
                      </a:gs>
                      <a:gs pos="100000">
                        <a:srgbClr val="0054D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b="1" dirty="0">
                      <a:solidFill>
                        <a:srgbClr val="0070C0"/>
                      </a:solidFill>
                      <a:effectLst>
                        <a:innerShdw blurRad="63500" dist="50800" dir="16200000">
                          <a:prstClr val="black">
                            <a:alpha val="50000"/>
                          </a:prstClr>
                        </a:innerShdw>
                      </a:effectLst>
                    </a:endParaRPr>
                  </a:p>
                </p:txBody>
              </p:sp>
              <p:sp>
                <p:nvSpPr>
                  <p:cNvPr id="23" name="Oval 22"/>
                  <p:cNvSpPr/>
                  <p:nvPr/>
                </p:nvSpPr>
                <p:spPr>
                  <a:xfrm rot="21142933">
                    <a:off x="1072330" y="473143"/>
                    <a:ext cx="2062431" cy="1790691"/>
                  </a:xfrm>
                  <a:prstGeom prst="ellipse">
                    <a:avLst/>
                  </a:prstGeom>
                  <a:gradFill flip="none" rotWithShape="1">
                    <a:gsLst>
                      <a:gs pos="67000">
                        <a:schemeClr val="bg1">
                          <a:lumMod val="85000"/>
                          <a:alpha val="0"/>
                        </a:schemeClr>
                      </a:gs>
                      <a:gs pos="0">
                        <a:schemeClr val="bg1">
                          <a:alpha val="78000"/>
                        </a:schemeClr>
                      </a:gs>
                    </a:gsLst>
                    <a:lin ang="5400000" scaled="0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400"/>
                  </a:p>
                </p:txBody>
              </p:sp>
            </p:grpSp>
            <p:sp>
              <p:nvSpPr>
                <p:cNvPr id="21" name="Rectangle 20"/>
                <p:cNvSpPr/>
                <p:nvPr/>
              </p:nvSpPr>
              <p:spPr>
                <a:xfrm rot="21289473">
                  <a:off x="1169588" y="1240041"/>
                  <a:ext cx="1937039" cy="130411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4000" b="1" dirty="0" err="1" smtClean="0">
                      <a:ln w="900" cmpd="sng">
                        <a:solidFill>
                          <a:schemeClr val="accent3">
                            <a:lumMod val="60000"/>
                            <a:lumOff val="40000"/>
                            <a:alpha val="55000"/>
                          </a:schemeClr>
                        </a:solidFill>
                        <a:prstDash val="solid"/>
                      </a:ln>
                      <a:solidFill>
                        <a:schemeClr val="accent1">
                          <a:satMod val="200000"/>
                          <a:tint val="3000"/>
                        </a:schemeClr>
                      </a:solidFill>
                      <a:effectLst>
                        <a:outerShdw blurRad="63500" sx="102000" sy="102000" algn="ctr" rotWithShape="0">
                          <a:prstClr val="black">
                            <a:alpha val="40000"/>
                          </a:prstClr>
                        </a:outerShdw>
                      </a:effectLst>
                      <a:latin typeface="Impact" pitchFamily="34" charset="0"/>
                    </a:rPr>
                    <a:t>Kyberin</a:t>
                  </a:r>
                  <a:r>
                    <a:rPr lang="en-US" sz="4000" b="1" dirty="0" smtClean="0">
                      <a:ln w="900" cmpd="sng">
                        <a:solidFill>
                          <a:schemeClr val="accent3">
                            <a:lumMod val="60000"/>
                            <a:lumOff val="40000"/>
                            <a:alpha val="55000"/>
                          </a:schemeClr>
                        </a:solidFill>
                        <a:prstDash val="solid"/>
                      </a:ln>
                      <a:solidFill>
                        <a:schemeClr val="accent1">
                          <a:satMod val="200000"/>
                          <a:tint val="3000"/>
                        </a:schemeClr>
                      </a:solidFill>
                      <a:effectLst>
                        <a:outerShdw blurRad="63500" sx="102000" sy="102000" algn="ctr" rotWithShape="0">
                          <a:prstClr val="black">
                            <a:alpha val="40000"/>
                          </a:prstClr>
                        </a:outerShdw>
                      </a:effectLst>
                      <a:latin typeface="Impact" pitchFamily="34" charset="0"/>
                    </a:rPr>
                    <a:t> </a:t>
                  </a:r>
                  <a:r>
                    <a:rPr lang="en-US" sz="4000" b="1" dirty="0" err="1" smtClean="0">
                      <a:ln w="900" cmpd="sng">
                        <a:solidFill>
                          <a:schemeClr val="accent3">
                            <a:lumMod val="60000"/>
                            <a:lumOff val="40000"/>
                            <a:alpha val="55000"/>
                          </a:schemeClr>
                        </a:solidFill>
                        <a:prstDash val="solid"/>
                      </a:ln>
                      <a:solidFill>
                        <a:schemeClr val="accent1">
                          <a:satMod val="200000"/>
                          <a:tint val="3000"/>
                        </a:schemeClr>
                      </a:solidFill>
                      <a:effectLst>
                        <a:outerShdw blurRad="63500" sx="102000" sy="102000" algn="ctr" rotWithShape="0">
                          <a:prstClr val="black">
                            <a:alpha val="40000"/>
                          </a:prstClr>
                        </a:outerShdw>
                      </a:effectLst>
                      <a:latin typeface="Impact" pitchFamily="34" charset="0"/>
                    </a:rPr>
                    <a:t>Sveitsi</a:t>
                  </a:r>
                  <a:endParaRPr lang="en-US" sz="4000" b="1" dirty="0">
                    <a:ln w="900" cmpd="sng">
                      <a:solidFill>
                        <a:schemeClr val="accent3">
                          <a:lumMod val="60000"/>
                          <a:lumOff val="40000"/>
                          <a:alpha val="55000"/>
                        </a:schemeClr>
                      </a:solidFill>
                      <a:prstDash val="solid"/>
                    </a:ln>
                    <a:solidFill>
                      <a:schemeClr val="accent1">
                        <a:satMod val="200000"/>
                        <a:tint val="3000"/>
                      </a:schemeClr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  <a:latin typeface="Impact" pitchFamily="34" charset="0"/>
                  </a:endParaRPr>
                </a:p>
              </p:txBody>
            </p:sp>
          </p:grpSp>
          <p:sp>
            <p:nvSpPr>
              <p:cNvPr id="19" name="Oval 18"/>
              <p:cNvSpPr/>
              <p:nvPr/>
            </p:nvSpPr>
            <p:spPr>
              <a:xfrm rot="21365147">
                <a:off x="1049585" y="2688800"/>
                <a:ext cx="2840595" cy="908990"/>
              </a:xfrm>
              <a:prstGeom prst="ellipse">
                <a:avLst/>
              </a:prstGeom>
              <a:solidFill>
                <a:srgbClr val="0054D0"/>
              </a:solidFill>
              <a:ln w="34925">
                <a:solidFill>
                  <a:srgbClr val="FFFFFF"/>
                </a:solidFill>
              </a:ln>
              <a:effectLst>
                <a:outerShdw blurRad="317500" dir="2700000" algn="ctr">
                  <a:srgbClr val="000000">
                    <a:alpha val="43000"/>
                  </a:srgbClr>
                </a:outerShdw>
              </a:effectLst>
              <a:scene3d>
                <a:camera prst="isometricOffAxis1Top"/>
                <a:lightRig rig="threePt" dir="t">
                  <a:rot lat="0" lon="0" rev="0"/>
                </a:lightRig>
              </a:scene3d>
              <a:sp3d extrusionH="38100" prstMaterial="clear">
                <a:bevelT w="260350" h="50800" prst="softRound"/>
                <a:bevelB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2392" y="1737019"/>
            <a:ext cx="1751768" cy="1751768"/>
          </a:xfrm>
          <a:prstGeom prst="rect">
            <a:avLst/>
          </a:prstGeom>
        </p:spPr>
      </p:pic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91E75-6187-4001-8A3E-DD1788A9FCA8}" type="datetime1">
              <a:rPr lang="fi-FI" smtClean="0"/>
              <a:t>8.1.2014</a:t>
            </a:fld>
            <a:endParaRPr lang="en-US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Julkinen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03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32AC-0372-47CB-A4FF-DBBA51589E44}" type="datetime1">
              <a:rPr lang="fi-FI" smtClean="0"/>
              <a:t>8.1.2014</a:t>
            </a:fld>
            <a:endParaRPr lang="en-US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Julkinen</a:t>
            </a:r>
            <a:endParaRPr lang="en-US"/>
          </a:p>
        </p:txBody>
      </p:sp>
      <p:pic>
        <p:nvPicPr>
          <p:cNvPr id="7" name="Kuva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916832"/>
            <a:ext cx="7561002" cy="3503264"/>
          </a:xfrm>
          <a:prstGeom prst="rect">
            <a:avLst/>
          </a:prstGeom>
        </p:spPr>
      </p:pic>
      <p:sp>
        <p:nvSpPr>
          <p:cNvPr id="8" name="Suorakulmio 7"/>
          <p:cNvSpPr/>
          <p:nvPr/>
        </p:nvSpPr>
        <p:spPr>
          <a:xfrm>
            <a:off x="237441" y="993502"/>
            <a:ext cx="87340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i-FI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</a:t>
            </a:r>
            <a:r>
              <a:rPr lang="fi-FI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fi-FI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you</a:t>
            </a:r>
            <a:r>
              <a:rPr lang="fi-FI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for </a:t>
            </a:r>
            <a:r>
              <a:rPr lang="fi-FI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your</a:t>
            </a:r>
            <a:r>
              <a:rPr lang="fi-FI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resilience!</a:t>
            </a:r>
            <a:endParaRPr lang="fi-FI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1416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VK_Esitys2">
  <a:themeElements>
    <a:clrScheme name="HVK">
      <a:dk1>
        <a:sysClr val="windowText" lastClr="000000"/>
      </a:dk1>
      <a:lt1>
        <a:sysClr val="window" lastClr="FFFFFF"/>
      </a:lt1>
      <a:dk2>
        <a:srgbClr val="004E99"/>
      </a:dk2>
      <a:lt2>
        <a:srgbClr val="EEECE1"/>
      </a:lt2>
      <a:accent1>
        <a:srgbClr val="004E99"/>
      </a:accent1>
      <a:accent2>
        <a:srgbClr val="0087C8"/>
      </a:accent2>
      <a:accent3>
        <a:srgbClr val="00ADE5"/>
      </a:accent3>
      <a:accent4>
        <a:srgbClr val="2FA795"/>
      </a:accent4>
      <a:accent5>
        <a:srgbClr val="E2527C"/>
      </a:accent5>
      <a:accent6>
        <a:srgbClr val="F4A254"/>
      </a:accent6>
      <a:hlink>
        <a:srgbClr val="209DC1"/>
      </a:hlink>
      <a:folHlink>
        <a:srgbClr val="BC649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HVK_Esitys2</Template>
  <TotalTime>0</TotalTime>
  <Words>218</Words>
  <Application>Microsoft Office PowerPoint</Application>
  <PresentationFormat>Näytössä katseltava diaesitys (4:3)</PresentationFormat>
  <Paragraphs>94</Paragraphs>
  <Slides>8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8</vt:i4>
      </vt:variant>
    </vt:vector>
  </HeadingPairs>
  <TitlesOfParts>
    <vt:vector size="9" baseType="lpstr">
      <vt:lpstr>HVK_Esitys2</vt:lpstr>
      <vt:lpstr>Kommentit huoltovarmuuden näkökulmasta</vt:lpstr>
      <vt:lpstr>TEEMAT</vt:lpstr>
      <vt:lpstr>Huoltovarmuuden määritelmä</vt:lpstr>
      <vt:lpstr>HUOLTOVARMUUS - KAIKKEIN vÄLTTÄMÄTTÖMIMMÄN TURVAAMIneN</vt:lpstr>
      <vt:lpstr>Kyberturvallisuus</vt:lpstr>
      <vt:lpstr>PowerPoint-esitys</vt:lpstr>
      <vt:lpstr>PowerPoint-esitys</vt:lpstr>
      <vt:lpstr>PowerPoint-esitys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2014-01-07T10:29:33Z</dcterms:created>
  <dcterms:modified xsi:type="dcterms:W3CDTF">2014-01-08T10:14:56Z</dcterms:modified>
</cp:coreProperties>
</file>