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88" r:id="rId2"/>
    <p:sldId id="310" r:id="rId3"/>
    <p:sldId id="289" r:id="rId4"/>
    <p:sldId id="305" r:id="rId5"/>
    <p:sldId id="290" r:id="rId6"/>
    <p:sldId id="297" r:id="rId7"/>
    <p:sldId id="306" r:id="rId8"/>
    <p:sldId id="300" r:id="rId9"/>
    <p:sldId id="313" r:id="rId10"/>
    <p:sldId id="312" r:id="rId11"/>
    <p:sldId id="302" r:id="rId12"/>
    <p:sldId id="283" r:id="rId13"/>
    <p:sldId id="308" r:id="rId14"/>
    <p:sldId id="311" r:id="rId15"/>
    <p:sldId id="291" r:id="rId16"/>
    <p:sldId id="307"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0066FF"/>
    <a:srgbClr val="3333FF"/>
    <a:srgbClr val="3333CC"/>
    <a:srgbClr val="0099FF"/>
    <a:srgbClr val="00FF00"/>
    <a:srgbClr val="FF3300"/>
    <a:srgbClr val="33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2" d="100"/>
          <a:sy n="102" d="100"/>
        </p:scale>
        <p:origin x="-10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9394" name="Group 2"/>
          <p:cNvGrpSpPr>
            <a:grpSpLocks/>
          </p:cNvGrpSpPr>
          <p:nvPr/>
        </p:nvGrpSpPr>
        <p:grpSpPr bwMode="auto">
          <a:xfrm>
            <a:off x="0" y="1422400"/>
            <a:ext cx="9147175" cy="5435600"/>
            <a:chOff x="0" y="896"/>
            <a:chExt cx="5762" cy="3424"/>
          </a:xfrm>
        </p:grpSpPr>
        <p:grpSp>
          <p:nvGrpSpPr>
            <p:cNvPr id="59395" name="Group 3"/>
            <p:cNvGrpSpPr>
              <a:grpSpLocks/>
            </p:cNvGrpSpPr>
            <p:nvPr userDrawn="1"/>
          </p:nvGrpSpPr>
          <p:grpSpPr bwMode="auto">
            <a:xfrm>
              <a:off x="20" y="896"/>
              <a:ext cx="5742" cy="3424"/>
              <a:chOff x="20" y="896"/>
              <a:chExt cx="5742" cy="3424"/>
            </a:xfrm>
          </p:grpSpPr>
          <p:sp>
            <p:nvSpPr>
              <p:cNvPr id="59396"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nb-NO"/>
              </a:p>
            </p:txBody>
          </p:sp>
          <p:sp>
            <p:nvSpPr>
              <p:cNvPr id="59397"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9398"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9399"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nb-NO"/>
              </a:p>
            </p:txBody>
          </p:sp>
          <p:sp>
            <p:nvSpPr>
              <p:cNvPr id="59400"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nb-NO"/>
              </a:p>
            </p:txBody>
          </p:sp>
          <p:sp>
            <p:nvSpPr>
              <p:cNvPr id="59401"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9402"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9403"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9404"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9405"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9406"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9407"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9408"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nb-NO"/>
              </a:p>
            </p:txBody>
          </p:sp>
        </p:grpSp>
        <p:grpSp>
          <p:nvGrpSpPr>
            <p:cNvPr id="59409" name="Group 17"/>
            <p:cNvGrpSpPr>
              <a:grpSpLocks/>
            </p:cNvGrpSpPr>
            <p:nvPr userDrawn="1"/>
          </p:nvGrpSpPr>
          <p:grpSpPr bwMode="auto">
            <a:xfrm>
              <a:off x="0" y="2291"/>
              <a:ext cx="1385" cy="1702"/>
              <a:chOff x="0" y="2291"/>
              <a:chExt cx="1385" cy="1702"/>
            </a:xfrm>
          </p:grpSpPr>
          <p:sp>
            <p:nvSpPr>
              <p:cNvPr id="59410"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11"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12"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13"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14"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15"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16"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17"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18"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19"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20"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21"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2"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3"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4"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5"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6"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7"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8"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29"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30"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31"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32"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33"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34"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35"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36"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37"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38"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39"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40"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41"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42"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43"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44"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45"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46"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47"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48"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49"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50"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51"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52"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53"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54"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55"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56"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57"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58"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59"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0"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1"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2"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3"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4"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5"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6"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7"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8"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69"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70"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71"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72"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73"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nb-NO"/>
              </a:p>
            </p:txBody>
          </p:sp>
          <p:sp>
            <p:nvSpPr>
              <p:cNvPr id="59474"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nb-NO"/>
              </a:p>
            </p:txBody>
          </p:sp>
          <p:sp>
            <p:nvSpPr>
              <p:cNvPr id="59475"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nb-NO"/>
              </a:p>
            </p:txBody>
          </p:sp>
          <p:sp>
            <p:nvSpPr>
              <p:cNvPr id="59476"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77"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78"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79"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nb-NO"/>
              </a:p>
            </p:txBody>
          </p:sp>
          <p:sp>
            <p:nvSpPr>
              <p:cNvPr id="59480"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81"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82"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83"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nb-NO"/>
              </a:p>
            </p:txBody>
          </p:sp>
          <p:sp>
            <p:nvSpPr>
              <p:cNvPr id="59484"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85"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86"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87"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88"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89"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90"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91"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nb-NO"/>
              </a:p>
            </p:txBody>
          </p:sp>
          <p:sp>
            <p:nvSpPr>
              <p:cNvPr id="59492"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93"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94"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95"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nb-NO"/>
              </a:p>
            </p:txBody>
          </p:sp>
          <p:sp>
            <p:nvSpPr>
              <p:cNvPr id="59496"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97"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98"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nb-NO"/>
              </a:p>
            </p:txBody>
          </p:sp>
          <p:sp>
            <p:nvSpPr>
              <p:cNvPr id="59499"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nb-NO"/>
              </a:p>
            </p:txBody>
          </p:sp>
          <p:sp>
            <p:nvSpPr>
              <p:cNvPr id="59500"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nb-NO"/>
              </a:p>
            </p:txBody>
          </p:sp>
          <p:sp>
            <p:nvSpPr>
              <p:cNvPr id="59501"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nb-NO"/>
              </a:p>
            </p:txBody>
          </p:sp>
          <p:sp>
            <p:nvSpPr>
              <p:cNvPr id="59502"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nb-NO"/>
              </a:p>
            </p:txBody>
          </p:sp>
          <p:sp>
            <p:nvSpPr>
              <p:cNvPr id="59503"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nb-NO"/>
              </a:p>
            </p:txBody>
          </p:sp>
          <p:sp>
            <p:nvSpPr>
              <p:cNvPr id="59504"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nb-NO"/>
              </a:p>
            </p:txBody>
          </p:sp>
          <p:sp>
            <p:nvSpPr>
              <p:cNvPr id="59505"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nb-NO"/>
              </a:p>
            </p:txBody>
          </p:sp>
          <p:sp>
            <p:nvSpPr>
              <p:cNvPr id="59506"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nb-NO"/>
              </a:p>
            </p:txBody>
          </p:sp>
          <p:sp>
            <p:nvSpPr>
              <p:cNvPr id="59507"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nb-NO"/>
              </a:p>
            </p:txBody>
          </p:sp>
          <p:sp>
            <p:nvSpPr>
              <p:cNvPr id="59508"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nb-NO"/>
              </a:p>
            </p:txBody>
          </p:sp>
          <p:sp>
            <p:nvSpPr>
              <p:cNvPr id="59509"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nb-NO"/>
              </a:p>
            </p:txBody>
          </p:sp>
          <p:sp>
            <p:nvSpPr>
              <p:cNvPr id="59510"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nb-NO"/>
              </a:p>
            </p:txBody>
          </p:sp>
          <p:sp>
            <p:nvSpPr>
              <p:cNvPr id="59511"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2"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3"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4"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5"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6"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7"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nb-NO"/>
              </a:p>
            </p:txBody>
          </p:sp>
          <p:sp>
            <p:nvSpPr>
              <p:cNvPr id="59518"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nb-NO"/>
              </a:p>
            </p:txBody>
          </p:sp>
          <p:sp>
            <p:nvSpPr>
              <p:cNvPr id="59519"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nb-NO"/>
              </a:p>
            </p:txBody>
          </p:sp>
          <p:sp>
            <p:nvSpPr>
              <p:cNvPr id="59520"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nb-NO"/>
              </a:p>
            </p:txBody>
          </p:sp>
          <p:sp>
            <p:nvSpPr>
              <p:cNvPr id="59521"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nb-NO"/>
              </a:p>
            </p:txBody>
          </p:sp>
          <p:sp>
            <p:nvSpPr>
              <p:cNvPr id="59522"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nb-NO"/>
              </a:p>
            </p:txBody>
          </p:sp>
          <p:sp>
            <p:nvSpPr>
              <p:cNvPr id="59523"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nb-NO"/>
              </a:p>
            </p:txBody>
          </p:sp>
          <p:sp>
            <p:nvSpPr>
              <p:cNvPr id="59524"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nb-NO"/>
              </a:p>
            </p:txBody>
          </p:sp>
          <p:sp>
            <p:nvSpPr>
              <p:cNvPr id="59525"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nb-NO"/>
              </a:p>
            </p:txBody>
          </p:sp>
          <p:sp>
            <p:nvSpPr>
              <p:cNvPr id="59526"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nb-NO"/>
              </a:p>
            </p:txBody>
          </p:sp>
          <p:sp>
            <p:nvSpPr>
              <p:cNvPr id="59527"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nb-NO"/>
              </a:p>
            </p:txBody>
          </p:sp>
          <p:sp>
            <p:nvSpPr>
              <p:cNvPr id="59528"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nb-NO"/>
              </a:p>
            </p:txBody>
          </p:sp>
          <p:sp>
            <p:nvSpPr>
              <p:cNvPr id="59529"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nb-NO"/>
              </a:p>
            </p:txBody>
          </p:sp>
          <p:sp>
            <p:nvSpPr>
              <p:cNvPr id="59530"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nb-NO"/>
              </a:p>
            </p:txBody>
          </p:sp>
          <p:sp>
            <p:nvSpPr>
              <p:cNvPr id="59531"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nb-NO"/>
              </a:p>
            </p:txBody>
          </p:sp>
          <p:sp>
            <p:nvSpPr>
              <p:cNvPr id="59532"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nb-NO"/>
              </a:p>
            </p:txBody>
          </p:sp>
          <p:sp>
            <p:nvSpPr>
              <p:cNvPr id="59533"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nb-NO"/>
              </a:p>
            </p:txBody>
          </p:sp>
          <p:sp>
            <p:nvSpPr>
              <p:cNvPr id="59534"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nb-NO"/>
              </a:p>
            </p:txBody>
          </p:sp>
          <p:sp>
            <p:nvSpPr>
              <p:cNvPr id="59535"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nb-NO"/>
              </a:p>
            </p:txBody>
          </p:sp>
          <p:sp>
            <p:nvSpPr>
              <p:cNvPr id="59536"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nb-NO"/>
              </a:p>
            </p:txBody>
          </p:sp>
          <p:sp>
            <p:nvSpPr>
              <p:cNvPr id="59537"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nb-NO"/>
              </a:p>
            </p:txBody>
          </p:sp>
          <p:sp>
            <p:nvSpPr>
              <p:cNvPr id="59538"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nb-NO"/>
              </a:p>
            </p:txBody>
          </p:sp>
          <p:sp>
            <p:nvSpPr>
              <p:cNvPr id="59539"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nb-NO"/>
              </a:p>
            </p:txBody>
          </p:sp>
          <p:sp>
            <p:nvSpPr>
              <p:cNvPr id="59540"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nb-NO"/>
              </a:p>
            </p:txBody>
          </p:sp>
          <p:sp>
            <p:nvSpPr>
              <p:cNvPr id="59541"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nb-NO"/>
              </a:p>
            </p:txBody>
          </p:sp>
          <p:sp>
            <p:nvSpPr>
              <p:cNvPr id="59542"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nb-NO"/>
              </a:p>
            </p:txBody>
          </p:sp>
          <p:sp>
            <p:nvSpPr>
              <p:cNvPr id="59543"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nb-NO"/>
              </a:p>
            </p:txBody>
          </p:sp>
          <p:sp>
            <p:nvSpPr>
              <p:cNvPr id="59544"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nb-NO"/>
              </a:p>
            </p:txBody>
          </p:sp>
        </p:grpSp>
      </p:grpSp>
      <p:sp>
        <p:nvSpPr>
          <p:cNvPr id="59545"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
        <p:nvSpPr>
          <p:cNvPr id="59546"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en-US"/>
              <a:t>Click to edit Master subtitle style</a:t>
            </a:r>
          </a:p>
        </p:txBody>
      </p:sp>
      <p:sp>
        <p:nvSpPr>
          <p:cNvPr id="59547" name="Rectangle 155"/>
          <p:cNvSpPr>
            <a:spLocks noGrp="1" noChangeArrowheads="1"/>
          </p:cNvSpPr>
          <p:nvPr>
            <p:ph type="dt" sz="quarter" idx="2"/>
          </p:nvPr>
        </p:nvSpPr>
        <p:spPr>
          <a:xfrm>
            <a:off x="304800" y="6248400"/>
            <a:ext cx="2286000" cy="457200"/>
          </a:xfrm>
        </p:spPr>
        <p:txBody>
          <a:bodyPr/>
          <a:lstStyle>
            <a:lvl1pPr>
              <a:defRPr>
                <a:effectLst>
                  <a:outerShdw blurRad="38100" dist="38100" dir="2700000" algn="tl">
                    <a:srgbClr val="000000"/>
                  </a:outerShdw>
                </a:effectLst>
                <a:latin typeface="+mn-lt"/>
              </a:defRPr>
            </a:lvl1pPr>
          </a:lstStyle>
          <a:p>
            <a:endParaRPr lang="en-US"/>
          </a:p>
        </p:txBody>
      </p:sp>
      <p:sp>
        <p:nvSpPr>
          <p:cNvPr id="59548" name="Rectangle 156"/>
          <p:cNvSpPr>
            <a:spLocks noGrp="1" noChangeArrowheads="1"/>
          </p:cNvSpPr>
          <p:nvPr>
            <p:ph type="ftr" sz="quarter" idx="3"/>
          </p:nvPr>
        </p:nvSpPr>
        <p:spPr>
          <a:xfrm>
            <a:off x="3124200" y="6248400"/>
            <a:ext cx="2895600" cy="457200"/>
          </a:xfrm>
        </p:spPr>
        <p:txBody>
          <a:bodyPr/>
          <a:lstStyle>
            <a:lvl1pPr>
              <a:defRPr>
                <a:effectLst>
                  <a:outerShdw blurRad="38100" dist="38100" dir="2700000" algn="tl">
                    <a:srgbClr val="000000"/>
                  </a:outerShdw>
                </a:effectLst>
                <a:latin typeface="+mn-lt"/>
              </a:defRPr>
            </a:lvl1pPr>
          </a:lstStyle>
          <a:p>
            <a:endParaRPr lang="en-US"/>
          </a:p>
        </p:txBody>
      </p:sp>
      <p:sp>
        <p:nvSpPr>
          <p:cNvPr id="59549" name="Rectangle 157"/>
          <p:cNvSpPr>
            <a:spLocks noGrp="1" noChangeArrowheads="1"/>
          </p:cNvSpPr>
          <p:nvPr>
            <p:ph type="sldNum" sz="quarter" idx="4"/>
          </p:nvPr>
        </p:nvSpPr>
        <p:spPr>
          <a:xfrm>
            <a:off x="6553200" y="6248400"/>
            <a:ext cx="2286000" cy="457200"/>
          </a:xfrm>
        </p:spPr>
        <p:txBody>
          <a:bodyPr/>
          <a:lstStyle>
            <a:lvl1pPr>
              <a:defRPr>
                <a:effectLst>
                  <a:outerShdw blurRad="38100" dist="38100" dir="2700000" algn="tl">
                    <a:srgbClr val="000000"/>
                  </a:outerShdw>
                </a:effectLst>
                <a:latin typeface="+mn-lt"/>
              </a:defRPr>
            </a:lvl1pPr>
          </a:lstStyle>
          <a:p>
            <a:fld id="{B0D1DA51-CEBF-4FAB-9107-D2336C8F126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704E89-C216-4B6D-8E0B-EB7BEC1338C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228600"/>
            <a:ext cx="2135187" cy="5870575"/>
          </a:xfrm>
        </p:spPr>
        <p:txBody>
          <a:bodyPr vert="eaVert"/>
          <a:lstStyle/>
          <a:p>
            <a:r>
              <a:rPr lang="en-US" smtClean="0"/>
              <a:t>Click to edit Master title style</a:t>
            </a:r>
            <a:endParaRPr lang="nb-NO"/>
          </a:p>
        </p:txBody>
      </p:sp>
      <p:sp>
        <p:nvSpPr>
          <p:cNvPr id="3" name="Vertical Text Placeholder 2"/>
          <p:cNvSpPr>
            <a:spLocks noGrp="1"/>
          </p:cNvSpPr>
          <p:nvPr>
            <p:ph type="body" orient="vert" idx="1"/>
          </p:nvPr>
        </p:nvSpPr>
        <p:spPr>
          <a:xfrm>
            <a:off x="301625" y="228600"/>
            <a:ext cx="6253163" cy="5870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C8EE513-33F1-4B66-910E-78C6E392D4D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nb-NO"/>
          </a:p>
        </p:txBody>
      </p:sp>
      <p:sp>
        <p:nvSpPr>
          <p:cNvPr id="3" name="Text Placeholder 2"/>
          <p:cNvSpPr>
            <a:spLocks noGrp="1"/>
          </p:cNvSpPr>
          <p:nvPr>
            <p:ph type="body" sz="half" idx="1"/>
          </p:nvPr>
        </p:nvSpPr>
        <p:spPr>
          <a:xfrm>
            <a:off x="301625"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4648200"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Date Placeholder 4"/>
          <p:cNvSpPr>
            <a:spLocks noGrp="1"/>
          </p:cNvSpPr>
          <p:nvPr>
            <p:ph type="dt" sz="half" idx="10"/>
          </p:nvPr>
        </p:nvSpPr>
        <p:spPr>
          <a:xfrm>
            <a:off x="301625" y="6245225"/>
            <a:ext cx="2289175"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289175" cy="476250"/>
          </a:xfrm>
        </p:spPr>
        <p:txBody>
          <a:bodyPr/>
          <a:lstStyle>
            <a:lvl1pPr>
              <a:defRPr/>
            </a:lvl1pPr>
          </a:lstStyle>
          <a:p>
            <a:fld id="{11776A0F-E45B-4EB7-B302-1022A956935F}"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40750" cy="1143000"/>
          </a:xfrm>
        </p:spPr>
        <p:txBody>
          <a:bodyPr/>
          <a:lstStyle/>
          <a:p>
            <a:r>
              <a:rPr lang="en-US" smtClean="0"/>
              <a:t>Click to edit Master title style</a:t>
            </a:r>
            <a:endParaRPr lang="nb-NO"/>
          </a:p>
        </p:txBody>
      </p:sp>
      <p:sp>
        <p:nvSpPr>
          <p:cNvPr id="3" name="Text Placeholder 2"/>
          <p:cNvSpPr>
            <a:spLocks noGrp="1"/>
          </p:cNvSpPr>
          <p:nvPr>
            <p:ph type="body" sz="half" idx="1"/>
          </p:nvPr>
        </p:nvSpPr>
        <p:spPr>
          <a:xfrm>
            <a:off x="301625" y="1600200"/>
            <a:ext cx="4194175" cy="4498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quarter" idx="2"/>
          </p:nvPr>
        </p:nvSpPr>
        <p:spPr>
          <a:xfrm>
            <a:off x="4648200" y="1600200"/>
            <a:ext cx="4194175" cy="2173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Content Placeholder 4"/>
          <p:cNvSpPr>
            <a:spLocks noGrp="1"/>
          </p:cNvSpPr>
          <p:nvPr>
            <p:ph sz="quarter" idx="3"/>
          </p:nvPr>
        </p:nvSpPr>
        <p:spPr>
          <a:xfrm>
            <a:off x="4648200" y="3925888"/>
            <a:ext cx="4194175"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6" name="Date Placeholder 5"/>
          <p:cNvSpPr>
            <a:spLocks noGrp="1"/>
          </p:cNvSpPr>
          <p:nvPr>
            <p:ph type="dt" sz="half" idx="10"/>
          </p:nvPr>
        </p:nvSpPr>
        <p:spPr>
          <a:xfrm>
            <a:off x="301625" y="6245225"/>
            <a:ext cx="2289175"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289175" cy="476250"/>
          </a:xfrm>
        </p:spPr>
        <p:txBody>
          <a:bodyPr/>
          <a:lstStyle>
            <a:lvl1pPr>
              <a:defRPr/>
            </a:lvl1pPr>
          </a:lstStyle>
          <a:p>
            <a:fld id="{0860C451-43AC-4E4E-AF07-5B47471EA92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1625" y="228600"/>
            <a:ext cx="8540750" cy="1143000"/>
          </a:xfrm>
        </p:spPr>
        <p:txBody>
          <a:bodyPr/>
          <a:lstStyle/>
          <a:p>
            <a:r>
              <a:rPr lang="en-US" smtClean="0"/>
              <a:t>Click to edit Master title style</a:t>
            </a:r>
            <a:endParaRPr lang="nb-NO"/>
          </a:p>
        </p:txBody>
      </p:sp>
      <p:sp>
        <p:nvSpPr>
          <p:cNvPr id="3" name="Content Placeholder 2"/>
          <p:cNvSpPr>
            <a:spLocks noGrp="1"/>
          </p:cNvSpPr>
          <p:nvPr>
            <p:ph sz="quarter" idx="1"/>
          </p:nvPr>
        </p:nvSpPr>
        <p:spPr>
          <a:xfrm>
            <a:off x="301625" y="1600200"/>
            <a:ext cx="4194175" cy="2173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quarter" idx="2"/>
          </p:nvPr>
        </p:nvSpPr>
        <p:spPr>
          <a:xfrm>
            <a:off x="4648200" y="1600200"/>
            <a:ext cx="4194175" cy="2173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Content Placeholder 4"/>
          <p:cNvSpPr>
            <a:spLocks noGrp="1"/>
          </p:cNvSpPr>
          <p:nvPr>
            <p:ph sz="quarter" idx="3"/>
          </p:nvPr>
        </p:nvSpPr>
        <p:spPr>
          <a:xfrm>
            <a:off x="301625" y="3925888"/>
            <a:ext cx="4194175"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6" name="Content Placeholder 5"/>
          <p:cNvSpPr>
            <a:spLocks noGrp="1"/>
          </p:cNvSpPr>
          <p:nvPr>
            <p:ph sz="quarter" idx="4"/>
          </p:nvPr>
        </p:nvSpPr>
        <p:spPr>
          <a:xfrm>
            <a:off x="4648200" y="3925888"/>
            <a:ext cx="4194175"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7" name="Date Placeholder 6"/>
          <p:cNvSpPr>
            <a:spLocks noGrp="1"/>
          </p:cNvSpPr>
          <p:nvPr>
            <p:ph type="dt" sz="half" idx="10"/>
          </p:nvPr>
        </p:nvSpPr>
        <p:spPr>
          <a:xfrm>
            <a:off x="301625" y="6245225"/>
            <a:ext cx="2289175" cy="476250"/>
          </a:xfrm>
        </p:spPr>
        <p:txBody>
          <a:bodyPr/>
          <a:lstStyle>
            <a:lvl1pPr>
              <a:defRPr/>
            </a:lvl1pPr>
          </a:lstStyle>
          <a:p>
            <a:endParaRPr lang="en-US"/>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endParaRPr lang="en-US"/>
          </a:p>
        </p:txBody>
      </p:sp>
      <p:sp>
        <p:nvSpPr>
          <p:cNvPr id="9" name="Slide Number Placeholder 8"/>
          <p:cNvSpPr>
            <a:spLocks noGrp="1"/>
          </p:cNvSpPr>
          <p:nvPr>
            <p:ph type="sldNum" sz="quarter" idx="12"/>
          </p:nvPr>
        </p:nvSpPr>
        <p:spPr>
          <a:xfrm>
            <a:off x="6553200" y="6245225"/>
            <a:ext cx="2289175" cy="476250"/>
          </a:xfrm>
        </p:spPr>
        <p:txBody>
          <a:bodyPr/>
          <a:lstStyle>
            <a:lvl1pPr>
              <a:defRPr/>
            </a:lvl1pPr>
          </a:lstStyle>
          <a:p>
            <a:fld id="{592E99BD-F970-4216-9876-D5E43D4B7374}"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1625" y="228600"/>
            <a:ext cx="8540750" cy="5870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3" name="Date Placeholder 2"/>
          <p:cNvSpPr>
            <a:spLocks noGrp="1"/>
          </p:cNvSpPr>
          <p:nvPr>
            <p:ph type="dt" sz="half" idx="10"/>
          </p:nvPr>
        </p:nvSpPr>
        <p:spPr>
          <a:xfrm>
            <a:off x="301625" y="6245225"/>
            <a:ext cx="2289175"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289175" cy="476250"/>
          </a:xfrm>
        </p:spPr>
        <p:txBody>
          <a:bodyPr/>
          <a:lstStyle>
            <a:lvl1pPr>
              <a:defRPr/>
            </a:lvl1pPr>
          </a:lstStyle>
          <a:p>
            <a:fld id="{4512DA2F-BAB0-43F7-ACE4-FF3E751991E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39520AC-806F-4E9D-BC3A-A2F9023B115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b-N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73F982-A3C1-458E-9974-E3E77A6CAA6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0AA7EC4-0D9D-498D-9AB9-D1353594C56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nb-N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AF2B609-51BA-4563-8B87-8FD8CB3ABF2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19EACFF-8371-4735-B446-2B60177D878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F1F7C91-1928-4385-AE00-31B5C55F6E0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b-N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04EE35-6407-49F8-8616-63ADC9E187A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b-N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4A3799B-5FE3-4D65-BDF9-D638648D8D4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58370" name="Group 2"/>
          <p:cNvGrpSpPr>
            <a:grpSpLocks/>
          </p:cNvGrpSpPr>
          <p:nvPr/>
        </p:nvGrpSpPr>
        <p:grpSpPr bwMode="auto">
          <a:xfrm>
            <a:off x="0" y="1422400"/>
            <a:ext cx="9147175" cy="5435600"/>
            <a:chOff x="0" y="896"/>
            <a:chExt cx="5762" cy="3424"/>
          </a:xfrm>
        </p:grpSpPr>
        <p:grpSp>
          <p:nvGrpSpPr>
            <p:cNvPr id="58371" name="Group 3"/>
            <p:cNvGrpSpPr>
              <a:grpSpLocks/>
            </p:cNvGrpSpPr>
            <p:nvPr userDrawn="1"/>
          </p:nvGrpSpPr>
          <p:grpSpPr bwMode="auto">
            <a:xfrm>
              <a:off x="20" y="896"/>
              <a:ext cx="5742" cy="3424"/>
              <a:chOff x="20" y="896"/>
              <a:chExt cx="5742" cy="3424"/>
            </a:xfrm>
          </p:grpSpPr>
          <p:sp>
            <p:nvSpPr>
              <p:cNvPr id="5837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nb-NO"/>
              </a:p>
            </p:txBody>
          </p:sp>
          <p:sp>
            <p:nvSpPr>
              <p:cNvPr id="5837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837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837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nb-NO"/>
              </a:p>
            </p:txBody>
          </p:sp>
          <p:sp>
            <p:nvSpPr>
              <p:cNvPr id="5837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nb-NO"/>
              </a:p>
            </p:txBody>
          </p:sp>
          <p:sp>
            <p:nvSpPr>
              <p:cNvPr id="5837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837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nb-NO"/>
              </a:p>
            </p:txBody>
          </p:sp>
          <p:sp>
            <p:nvSpPr>
              <p:cNvPr id="5837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838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838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838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838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nb-NO"/>
              </a:p>
            </p:txBody>
          </p:sp>
          <p:sp>
            <p:nvSpPr>
              <p:cNvPr id="5838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nb-NO"/>
              </a:p>
            </p:txBody>
          </p:sp>
        </p:grpSp>
        <p:grpSp>
          <p:nvGrpSpPr>
            <p:cNvPr id="58385" name="Group 17"/>
            <p:cNvGrpSpPr>
              <a:grpSpLocks/>
            </p:cNvGrpSpPr>
            <p:nvPr userDrawn="1"/>
          </p:nvGrpSpPr>
          <p:grpSpPr bwMode="auto">
            <a:xfrm>
              <a:off x="0" y="2291"/>
              <a:ext cx="1385" cy="1702"/>
              <a:chOff x="0" y="2291"/>
              <a:chExt cx="1385" cy="1702"/>
            </a:xfrm>
          </p:grpSpPr>
          <p:sp>
            <p:nvSpPr>
              <p:cNvPr id="58386"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nb-NO"/>
              </a:p>
            </p:txBody>
          </p:sp>
          <p:sp>
            <p:nvSpPr>
              <p:cNvPr id="58387"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nb-NO"/>
              </a:p>
            </p:txBody>
          </p:sp>
          <p:sp>
            <p:nvSpPr>
              <p:cNvPr id="58388"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nb-NO"/>
              </a:p>
            </p:txBody>
          </p:sp>
          <p:sp>
            <p:nvSpPr>
              <p:cNvPr id="58389"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0"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1"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2"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3"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4"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5"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6"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nb-NO"/>
              </a:p>
            </p:txBody>
          </p:sp>
          <p:sp>
            <p:nvSpPr>
              <p:cNvPr id="58397"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nb-NO"/>
              </a:p>
            </p:txBody>
          </p:sp>
          <p:sp>
            <p:nvSpPr>
              <p:cNvPr id="58398"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nb-NO"/>
              </a:p>
            </p:txBody>
          </p:sp>
          <p:sp>
            <p:nvSpPr>
              <p:cNvPr id="58399"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0"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1"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2"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3"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4"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5"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6"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7"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8"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09"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0"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1"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2"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13"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4"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5"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6"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7"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18"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19"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20"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21"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2"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3"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4"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25"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6"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7"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8"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29"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0"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1"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2"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33"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4"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5"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6"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7"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8"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39"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0"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1"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2"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3"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4"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5"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6"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7"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8"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49"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nb-NO"/>
              </a:p>
            </p:txBody>
          </p:sp>
          <p:sp>
            <p:nvSpPr>
              <p:cNvPr id="58450"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nb-NO"/>
              </a:p>
            </p:txBody>
          </p:sp>
          <p:sp>
            <p:nvSpPr>
              <p:cNvPr id="58451"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nb-NO"/>
              </a:p>
            </p:txBody>
          </p:sp>
          <p:sp>
            <p:nvSpPr>
              <p:cNvPr id="58452"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53"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54"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55"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nb-NO"/>
              </a:p>
            </p:txBody>
          </p:sp>
          <p:sp>
            <p:nvSpPr>
              <p:cNvPr id="58456"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57"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58"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59"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nb-NO"/>
              </a:p>
            </p:txBody>
          </p:sp>
          <p:sp>
            <p:nvSpPr>
              <p:cNvPr id="58460"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1"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2"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3"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4"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65"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6"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7"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68"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69"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70"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71"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72"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73"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74"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75"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nb-NO"/>
              </a:p>
            </p:txBody>
          </p:sp>
          <p:sp>
            <p:nvSpPr>
              <p:cNvPr id="58476"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77"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78"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79"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80"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nb-NO"/>
              </a:p>
            </p:txBody>
          </p:sp>
          <p:sp>
            <p:nvSpPr>
              <p:cNvPr id="58481"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nb-NO"/>
              </a:p>
            </p:txBody>
          </p:sp>
          <p:sp>
            <p:nvSpPr>
              <p:cNvPr id="58482"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nb-NO"/>
              </a:p>
            </p:txBody>
          </p:sp>
          <p:sp>
            <p:nvSpPr>
              <p:cNvPr id="58483"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nb-NO"/>
              </a:p>
            </p:txBody>
          </p:sp>
          <p:sp>
            <p:nvSpPr>
              <p:cNvPr id="58484"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nb-NO"/>
              </a:p>
            </p:txBody>
          </p:sp>
          <p:sp>
            <p:nvSpPr>
              <p:cNvPr id="58485"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nb-NO"/>
              </a:p>
            </p:txBody>
          </p:sp>
          <p:sp>
            <p:nvSpPr>
              <p:cNvPr id="58486"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nb-NO"/>
              </a:p>
            </p:txBody>
          </p:sp>
          <p:sp>
            <p:nvSpPr>
              <p:cNvPr id="58487"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88"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89"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90"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91"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92"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93"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nb-NO"/>
              </a:p>
            </p:txBody>
          </p:sp>
          <p:sp>
            <p:nvSpPr>
              <p:cNvPr id="58494"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nb-NO"/>
              </a:p>
            </p:txBody>
          </p:sp>
          <p:sp>
            <p:nvSpPr>
              <p:cNvPr id="58495"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nb-NO"/>
              </a:p>
            </p:txBody>
          </p:sp>
          <p:sp>
            <p:nvSpPr>
              <p:cNvPr id="58496"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nb-NO"/>
              </a:p>
            </p:txBody>
          </p:sp>
          <p:sp>
            <p:nvSpPr>
              <p:cNvPr id="58497"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nb-NO"/>
              </a:p>
            </p:txBody>
          </p:sp>
          <p:sp>
            <p:nvSpPr>
              <p:cNvPr id="58498"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nb-NO"/>
              </a:p>
            </p:txBody>
          </p:sp>
          <p:sp>
            <p:nvSpPr>
              <p:cNvPr id="58499"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nb-NO"/>
              </a:p>
            </p:txBody>
          </p:sp>
          <p:sp>
            <p:nvSpPr>
              <p:cNvPr id="58500"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nb-NO"/>
              </a:p>
            </p:txBody>
          </p:sp>
          <p:sp>
            <p:nvSpPr>
              <p:cNvPr id="58501"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nb-NO"/>
              </a:p>
            </p:txBody>
          </p:sp>
          <p:sp>
            <p:nvSpPr>
              <p:cNvPr id="58502"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nb-NO"/>
              </a:p>
            </p:txBody>
          </p:sp>
          <p:sp>
            <p:nvSpPr>
              <p:cNvPr id="58503"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nb-NO"/>
              </a:p>
            </p:txBody>
          </p:sp>
          <p:sp>
            <p:nvSpPr>
              <p:cNvPr id="58504"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nb-NO"/>
              </a:p>
            </p:txBody>
          </p:sp>
          <p:sp>
            <p:nvSpPr>
              <p:cNvPr id="58505"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nb-NO"/>
              </a:p>
            </p:txBody>
          </p:sp>
          <p:sp>
            <p:nvSpPr>
              <p:cNvPr id="58506"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nb-NO"/>
              </a:p>
            </p:txBody>
          </p:sp>
          <p:sp>
            <p:nvSpPr>
              <p:cNvPr id="58507"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nb-NO"/>
              </a:p>
            </p:txBody>
          </p:sp>
          <p:sp>
            <p:nvSpPr>
              <p:cNvPr id="58508"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nb-NO"/>
              </a:p>
            </p:txBody>
          </p:sp>
          <p:sp>
            <p:nvSpPr>
              <p:cNvPr id="58509"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nb-NO"/>
              </a:p>
            </p:txBody>
          </p:sp>
          <p:sp>
            <p:nvSpPr>
              <p:cNvPr id="58510"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nb-NO"/>
              </a:p>
            </p:txBody>
          </p:sp>
          <p:sp>
            <p:nvSpPr>
              <p:cNvPr id="58511"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nb-NO"/>
              </a:p>
            </p:txBody>
          </p:sp>
          <p:sp>
            <p:nvSpPr>
              <p:cNvPr id="58512"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nb-NO"/>
              </a:p>
            </p:txBody>
          </p:sp>
          <p:sp>
            <p:nvSpPr>
              <p:cNvPr id="58513"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nb-NO"/>
              </a:p>
            </p:txBody>
          </p:sp>
          <p:sp>
            <p:nvSpPr>
              <p:cNvPr id="58514"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nb-NO"/>
              </a:p>
            </p:txBody>
          </p:sp>
          <p:sp>
            <p:nvSpPr>
              <p:cNvPr id="58515"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nb-NO"/>
              </a:p>
            </p:txBody>
          </p:sp>
          <p:sp>
            <p:nvSpPr>
              <p:cNvPr id="58516"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nb-NO"/>
              </a:p>
            </p:txBody>
          </p:sp>
          <p:sp>
            <p:nvSpPr>
              <p:cNvPr id="58517"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nb-NO"/>
              </a:p>
            </p:txBody>
          </p:sp>
          <p:sp>
            <p:nvSpPr>
              <p:cNvPr id="58518"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nb-NO"/>
              </a:p>
            </p:txBody>
          </p:sp>
          <p:sp>
            <p:nvSpPr>
              <p:cNvPr id="58519"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nb-NO"/>
              </a:p>
            </p:txBody>
          </p:sp>
          <p:sp>
            <p:nvSpPr>
              <p:cNvPr id="58520"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nb-NO"/>
              </a:p>
            </p:txBody>
          </p:sp>
        </p:grpSp>
      </p:grpSp>
      <p:sp>
        <p:nvSpPr>
          <p:cNvPr id="58521"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8522"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endParaRPr lang="en-US"/>
          </a:p>
        </p:txBody>
      </p:sp>
      <p:sp>
        <p:nvSpPr>
          <p:cNvPr id="58523"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endParaRPr lang="en-US"/>
          </a:p>
        </p:txBody>
      </p:sp>
      <p:sp>
        <p:nvSpPr>
          <p:cNvPr id="58524"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fld id="{9D473193-7EA8-4257-A34A-615E7088FFC1}" type="slidenum">
              <a:rPr lang="en-US"/>
              <a:pPr/>
              <a:t>‹#›</a:t>
            </a:fld>
            <a:endParaRPr lang="en-US"/>
          </a:p>
        </p:txBody>
      </p:sp>
      <p:sp>
        <p:nvSpPr>
          <p:cNvPr id="58525"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4.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rrowheads="1"/>
          </p:cNvSpPr>
          <p:nvPr>
            <p:ph type="title"/>
          </p:nvPr>
        </p:nvSpPr>
        <p:spPr>
          <a:xfrm>
            <a:off x="179512" y="1"/>
            <a:ext cx="8713663" cy="1484783"/>
          </a:xfrm>
          <a:gradFill rotWithShape="1">
            <a:gsLst>
              <a:gs pos="0">
                <a:srgbClr val="3366FF">
                  <a:gamma/>
                  <a:shade val="46275"/>
                  <a:invGamma/>
                </a:srgbClr>
              </a:gs>
              <a:gs pos="50000">
                <a:srgbClr val="3366FF"/>
              </a:gs>
              <a:gs pos="100000">
                <a:srgbClr val="3366FF">
                  <a:gamma/>
                  <a:shade val="46275"/>
                  <a:invGamma/>
                </a:srgbClr>
              </a:gs>
            </a:gsLst>
            <a:lin ang="5400000" scaled="1"/>
          </a:gradFill>
          <a:effectLst>
            <a:outerShdw dist="35921" dir="2700000" algn="ctr" rotWithShape="0">
              <a:schemeClr val="bg2"/>
            </a:outerShdw>
          </a:effectLst>
        </p:spPr>
        <p:txBody>
          <a:bodyPr/>
          <a:lstStyle/>
          <a:p>
            <a:r>
              <a:rPr lang="nb-NO" sz="4000" dirty="0" smtClean="0">
                <a:latin typeface="Cambria Math" pitchFamily="18" charset="0"/>
                <a:ea typeface="Cambria Math" pitchFamily="18" charset="0"/>
              </a:rPr>
              <a:t/>
            </a:r>
            <a:br>
              <a:rPr lang="nb-NO" sz="4000" dirty="0" smtClean="0">
                <a:latin typeface="Cambria Math" pitchFamily="18" charset="0"/>
                <a:ea typeface="Cambria Math" pitchFamily="18" charset="0"/>
              </a:rPr>
            </a:br>
            <a:r>
              <a:rPr lang="nb-NO" sz="4000" dirty="0" smtClean="0">
                <a:latin typeface="Cambria Math" pitchFamily="18" charset="0"/>
                <a:ea typeface="Cambria Math" pitchFamily="18" charset="0"/>
              </a:rPr>
              <a:t>Russian energy and security policies </a:t>
            </a:r>
            <a:br>
              <a:rPr lang="nb-NO" sz="4000" dirty="0" smtClean="0">
                <a:latin typeface="Cambria Math" pitchFamily="18" charset="0"/>
                <a:ea typeface="Cambria Math" pitchFamily="18" charset="0"/>
              </a:rPr>
            </a:br>
            <a:r>
              <a:rPr lang="nb-NO" sz="4000" dirty="0" smtClean="0">
                <a:latin typeface="Cambria Math" pitchFamily="18" charset="0"/>
                <a:ea typeface="Cambria Math" pitchFamily="18" charset="0"/>
              </a:rPr>
              <a:t>in the Arctic</a:t>
            </a:r>
            <a:r>
              <a:rPr lang="nb-NO" sz="4000" dirty="0">
                <a:latin typeface="Cambria Math" pitchFamily="18" charset="0"/>
                <a:ea typeface="Cambria Math" pitchFamily="18" charset="0"/>
              </a:rPr>
              <a:t/>
            </a:r>
            <a:br>
              <a:rPr lang="nb-NO" sz="4000" dirty="0">
                <a:latin typeface="Cambria Math" pitchFamily="18" charset="0"/>
                <a:ea typeface="Cambria Math" pitchFamily="18" charset="0"/>
              </a:rPr>
            </a:br>
            <a:endParaRPr lang="en-US" sz="4000" dirty="0">
              <a:latin typeface="Cambria Math" pitchFamily="18" charset="0"/>
              <a:ea typeface="Cambria Math" pitchFamily="18" charset="0"/>
            </a:endParaRPr>
          </a:p>
        </p:txBody>
      </p:sp>
      <p:sp>
        <p:nvSpPr>
          <p:cNvPr id="102404" name="Rectangle 4"/>
          <p:cNvSpPr>
            <a:spLocks noGrp="1" noRot="1" noChangeArrowheads="1"/>
          </p:cNvSpPr>
          <p:nvPr>
            <p:ph type="body" sz="half" idx="1"/>
          </p:nvPr>
        </p:nvSpPr>
        <p:spPr>
          <a:xfrm>
            <a:off x="107503" y="1628800"/>
            <a:ext cx="4536505" cy="4968552"/>
          </a:xfrm>
        </p:spPr>
        <p:txBody>
          <a:bodyPr/>
          <a:lstStyle/>
          <a:p>
            <a:pPr>
              <a:buFont typeface="Arial" charset="0"/>
              <a:buNone/>
            </a:pPr>
            <a:r>
              <a:rPr lang="nb-NO" sz="2800" dirty="0" smtClean="0">
                <a:latin typeface="Cambria Math" pitchFamily="18" charset="0"/>
                <a:ea typeface="Cambria Math" pitchFamily="18" charset="0"/>
              </a:rPr>
              <a:t>Presentation for the </a:t>
            </a:r>
            <a:br>
              <a:rPr lang="nb-NO" sz="2800" dirty="0" smtClean="0">
                <a:latin typeface="Cambria Math" pitchFamily="18" charset="0"/>
                <a:ea typeface="Cambria Math" pitchFamily="18" charset="0"/>
              </a:rPr>
            </a:br>
            <a:r>
              <a:rPr lang="nb-NO" dirty="0" smtClean="0">
                <a:solidFill>
                  <a:srgbClr val="3366FF"/>
                </a:solidFill>
                <a:latin typeface="Cambria Math" pitchFamily="18" charset="0"/>
                <a:ea typeface="Cambria Math" pitchFamily="18" charset="0"/>
              </a:rPr>
              <a:t>Putin 3.0 One Year On</a:t>
            </a:r>
            <a:endParaRPr lang="nb-NO" i="1" dirty="0" smtClean="0">
              <a:solidFill>
                <a:srgbClr val="3366FF"/>
              </a:solidFill>
              <a:latin typeface="Cambria Math" pitchFamily="18" charset="0"/>
              <a:ea typeface="Cambria Math" pitchFamily="18" charset="0"/>
            </a:endParaRPr>
          </a:p>
          <a:p>
            <a:pPr>
              <a:buFont typeface="Arial" charset="0"/>
              <a:buNone/>
            </a:pPr>
            <a:r>
              <a:rPr lang="nb-NO" sz="2800" dirty="0" smtClean="0">
                <a:latin typeface="Cambria Math" pitchFamily="18" charset="0"/>
                <a:ea typeface="Cambria Math" pitchFamily="18" charset="0"/>
              </a:rPr>
              <a:t>International conference</a:t>
            </a:r>
          </a:p>
          <a:p>
            <a:pPr>
              <a:buFont typeface="Arial" charset="0"/>
              <a:buNone/>
            </a:pPr>
            <a:r>
              <a:rPr lang="nb-NO" sz="2800" dirty="0" smtClean="0">
                <a:latin typeface="Cambria Math" pitchFamily="18" charset="0"/>
                <a:ea typeface="Cambria Math" pitchFamily="18" charset="0"/>
              </a:rPr>
              <a:t>	UPI-FIIA, Helsinki,</a:t>
            </a:r>
            <a:br>
              <a:rPr lang="nb-NO" sz="2800" dirty="0" smtClean="0">
                <a:latin typeface="Cambria Math" pitchFamily="18" charset="0"/>
                <a:ea typeface="Cambria Math" pitchFamily="18" charset="0"/>
              </a:rPr>
            </a:br>
            <a:r>
              <a:rPr lang="nb-NO" sz="2000" dirty="0" smtClean="0">
                <a:latin typeface="Cambria Math" pitchFamily="18" charset="0"/>
                <a:ea typeface="Cambria Math" pitchFamily="18" charset="0"/>
              </a:rPr>
              <a:t> 15 April 2013</a:t>
            </a:r>
            <a:endParaRPr lang="nb-NO" sz="2000" dirty="0">
              <a:latin typeface="Cambria Math" pitchFamily="18" charset="0"/>
              <a:ea typeface="Cambria Math" pitchFamily="18" charset="0"/>
            </a:endParaRPr>
          </a:p>
          <a:p>
            <a:pPr>
              <a:buFont typeface="Arial" charset="0"/>
              <a:buNone/>
            </a:pPr>
            <a:endParaRPr lang="nb-NO" sz="2800" dirty="0" smtClean="0">
              <a:latin typeface="Cambria Math" pitchFamily="18" charset="0"/>
              <a:ea typeface="Cambria Math" pitchFamily="18" charset="0"/>
            </a:endParaRPr>
          </a:p>
          <a:p>
            <a:pPr>
              <a:buFont typeface="Arial" charset="0"/>
              <a:buNone/>
            </a:pPr>
            <a:r>
              <a:rPr lang="nb-NO" sz="2800" dirty="0" smtClean="0">
                <a:latin typeface="Cambria Math" pitchFamily="18" charset="0"/>
                <a:ea typeface="Cambria Math" pitchFamily="18" charset="0"/>
              </a:rPr>
              <a:t>Dr</a:t>
            </a:r>
            <a:r>
              <a:rPr lang="nb-NO" sz="2800" dirty="0">
                <a:latin typeface="Cambria Math" pitchFamily="18" charset="0"/>
                <a:ea typeface="Cambria Math" pitchFamily="18" charset="0"/>
              </a:rPr>
              <a:t>. Pavel K. Baev</a:t>
            </a:r>
          </a:p>
          <a:p>
            <a:pPr>
              <a:buFont typeface="Arial" charset="0"/>
              <a:buNone/>
            </a:pPr>
            <a:r>
              <a:rPr lang="nb-NO" sz="2400" dirty="0" smtClean="0">
                <a:latin typeface="Cambria Math" pitchFamily="18" charset="0"/>
                <a:ea typeface="Cambria Math" pitchFamily="18" charset="0"/>
              </a:rPr>
              <a:t>Research </a:t>
            </a:r>
            <a:r>
              <a:rPr lang="nb-NO" sz="2400" dirty="0">
                <a:latin typeface="Cambria Math" pitchFamily="18" charset="0"/>
                <a:ea typeface="Cambria Math" pitchFamily="18" charset="0"/>
              </a:rPr>
              <a:t>Professor</a:t>
            </a:r>
          </a:p>
          <a:p>
            <a:pPr>
              <a:buFont typeface="Arial" charset="0"/>
              <a:buNone/>
            </a:pPr>
            <a:r>
              <a:rPr lang="nb-NO" sz="2400" dirty="0" smtClean="0">
                <a:latin typeface="Cambria Math" pitchFamily="18" charset="0"/>
                <a:ea typeface="Cambria Math" pitchFamily="18" charset="0"/>
              </a:rPr>
              <a:t>Peace </a:t>
            </a:r>
            <a:r>
              <a:rPr lang="nb-NO" sz="2400" dirty="0">
                <a:latin typeface="Cambria Math" pitchFamily="18" charset="0"/>
                <a:ea typeface="Cambria Math" pitchFamily="18" charset="0"/>
              </a:rPr>
              <a:t>Research Institute, </a:t>
            </a:r>
            <a:r>
              <a:rPr lang="nb-NO" sz="2400" dirty="0" smtClean="0">
                <a:latin typeface="Cambria Math" pitchFamily="18" charset="0"/>
                <a:ea typeface="Cambria Math" pitchFamily="18" charset="0"/>
              </a:rPr>
              <a:t>Oslo </a:t>
            </a:r>
            <a:r>
              <a:rPr lang="nb-NO" sz="2400" dirty="0">
                <a:latin typeface="Cambria Math" pitchFamily="18" charset="0"/>
                <a:ea typeface="Cambria Math" pitchFamily="18" charset="0"/>
              </a:rPr>
              <a:t>(PRIO)</a:t>
            </a:r>
            <a:endParaRPr lang="en-US" sz="2400" dirty="0">
              <a:latin typeface="Cambria Math" pitchFamily="18" charset="0"/>
              <a:ea typeface="Cambria Math" pitchFamily="18" charset="0"/>
            </a:endParaRPr>
          </a:p>
        </p:txBody>
      </p:sp>
      <p:pic>
        <p:nvPicPr>
          <p:cNvPr id="102408" name="Picture 8" descr="PutinNorthPole1"/>
          <p:cNvPicPr>
            <a:picLocks noGrp="1" noChangeAspect="1" noChangeArrowheads="1"/>
          </p:cNvPicPr>
          <p:nvPr>
            <p:ph sz="half" idx="2"/>
          </p:nvPr>
        </p:nvPicPr>
        <p:blipFill>
          <a:blip r:embed="rId2" cstate="print"/>
          <a:srcRect/>
          <a:stretch>
            <a:fillRect/>
          </a:stretch>
        </p:blipFill>
        <p:spPr>
          <a:xfrm>
            <a:off x="4553314" y="1556792"/>
            <a:ext cx="4262658" cy="3384376"/>
          </a:xfrm>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sz="4000" dirty="0" smtClean="0">
                <a:latin typeface="Cambria Math" pitchFamily="18" charset="0"/>
                <a:ea typeface="Cambria Math" pitchFamily="18" charset="0"/>
              </a:rPr>
              <a:t>Trapped in the saturated market</a:t>
            </a:r>
            <a:endParaRPr lang="en-US" sz="4000" dirty="0">
              <a:latin typeface="Cambria Math" pitchFamily="18" charset="0"/>
              <a:ea typeface="Cambria Math" pitchFamily="18" charset="0"/>
            </a:endParaRPr>
          </a:p>
        </p:txBody>
      </p:sp>
      <p:pic>
        <p:nvPicPr>
          <p:cNvPr id="7" name="Content Placeholder 6" descr="gazprom.gif"/>
          <p:cNvPicPr>
            <a:picLocks noGrp="1" noChangeAspect="1"/>
          </p:cNvPicPr>
          <p:nvPr>
            <p:ph sz="half" idx="1"/>
          </p:nvPr>
        </p:nvPicPr>
        <p:blipFill>
          <a:blip r:embed="rId2" cstate="print"/>
          <a:stretch>
            <a:fillRect/>
          </a:stretch>
        </p:blipFill>
        <p:spPr>
          <a:xfrm>
            <a:off x="323528" y="1556792"/>
            <a:ext cx="5271756" cy="3312368"/>
          </a:xfrm>
        </p:spPr>
      </p:pic>
      <p:pic>
        <p:nvPicPr>
          <p:cNvPr id="8" name="Content Placeholder 13" descr="merkel.jpg"/>
          <p:cNvPicPr>
            <a:picLocks noGrp="1" noChangeAspect="1"/>
          </p:cNvPicPr>
          <p:nvPr>
            <p:ph sz="half" idx="2"/>
          </p:nvPr>
        </p:nvPicPr>
        <p:blipFill>
          <a:blip r:embed="rId3" cstate="print"/>
          <a:stretch>
            <a:fillRect/>
          </a:stretch>
        </p:blipFill>
        <p:spPr>
          <a:xfrm>
            <a:off x="5601194" y="1412776"/>
            <a:ext cx="3169425" cy="468052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sz="4000" dirty="0">
                <a:latin typeface="Cambria Math" pitchFamily="18" charset="0"/>
                <a:ea typeface="Cambria Math" pitchFamily="18" charset="0"/>
              </a:rPr>
              <a:t>Shtokman – interesting experiment</a:t>
            </a:r>
            <a:endParaRPr lang="en-US" sz="4000" dirty="0">
              <a:latin typeface="Cambria Math" pitchFamily="18" charset="0"/>
              <a:ea typeface="Cambria Math" pitchFamily="18" charset="0"/>
            </a:endParaRPr>
          </a:p>
        </p:txBody>
      </p:sp>
      <p:pic>
        <p:nvPicPr>
          <p:cNvPr id="133126" name="Picture 6" descr="shtokman-map"/>
          <p:cNvPicPr>
            <a:picLocks noGrp="1" noChangeAspect="1" noChangeArrowheads="1"/>
          </p:cNvPicPr>
          <p:nvPr>
            <p:ph sz="half" idx="1"/>
          </p:nvPr>
        </p:nvPicPr>
        <p:blipFill>
          <a:blip r:embed="rId2" cstate="print"/>
          <a:srcRect/>
          <a:stretch>
            <a:fillRect/>
          </a:stretch>
        </p:blipFill>
        <p:spPr>
          <a:xfrm>
            <a:off x="250825" y="1628775"/>
            <a:ext cx="5184775" cy="3000375"/>
          </a:xfrm>
          <a:noFill/>
          <a:ln/>
        </p:spPr>
      </p:pic>
      <p:pic>
        <p:nvPicPr>
          <p:cNvPr id="133127" name="Picture 7" descr="underwater"/>
          <p:cNvPicPr>
            <a:picLocks noGrp="1" noChangeAspect="1" noChangeArrowheads="1"/>
          </p:cNvPicPr>
          <p:nvPr>
            <p:ph sz="half" idx="2"/>
          </p:nvPr>
        </p:nvPicPr>
        <p:blipFill>
          <a:blip r:embed="rId3" cstate="print"/>
          <a:srcRect/>
          <a:stretch>
            <a:fillRect/>
          </a:stretch>
        </p:blipFill>
        <p:spPr>
          <a:xfrm>
            <a:off x="4500563" y="3289300"/>
            <a:ext cx="4643437" cy="2933700"/>
          </a:xfrm>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a:latin typeface="Cambria Math" pitchFamily="18" charset="0"/>
                <a:ea typeface="Cambria Math" pitchFamily="18" charset="0"/>
              </a:rPr>
              <a:t>Laying and delaying claims</a:t>
            </a:r>
            <a:endParaRPr lang="en-US" dirty="0">
              <a:latin typeface="Cambria Math" pitchFamily="18" charset="0"/>
              <a:ea typeface="Cambria Math" pitchFamily="18" charset="0"/>
            </a:endParaRPr>
          </a:p>
        </p:txBody>
      </p:sp>
      <p:sp>
        <p:nvSpPr>
          <p:cNvPr id="84997" name="Rectangle 5"/>
          <p:cNvSpPr>
            <a:spLocks noGrp="1" noRot="1" noChangeArrowheads="1"/>
          </p:cNvSpPr>
          <p:nvPr>
            <p:ph type="body" sz="half" idx="1"/>
          </p:nvPr>
        </p:nvSpPr>
        <p:spPr>
          <a:xfrm>
            <a:off x="0" y="1600200"/>
            <a:ext cx="4284663" cy="4498975"/>
          </a:xfrm>
        </p:spPr>
        <p:txBody>
          <a:bodyPr/>
          <a:lstStyle/>
          <a:p>
            <a:pPr>
              <a:buFont typeface="Arial" charset="0"/>
              <a:buNone/>
            </a:pPr>
            <a:r>
              <a:rPr lang="nb-NO" sz="2800" dirty="0">
                <a:latin typeface="Cambria Math" pitchFamily="18" charset="0"/>
                <a:ea typeface="Cambria Math" pitchFamily="18" charset="0"/>
              </a:rPr>
              <a:t>The very first claim in 2001 – not exactly impeccable document</a:t>
            </a:r>
          </a:p>
          <a:p>
            <a:pPr>
              <a:buFont typeface="Arial" charset="0"/>
              <a:buNone/>
            </a:pPr>
            <a:r>
              <a:rPr lang="nb-NO" sz="2800" dirty="0">
                <a:latin typeface="Cambria Math" pitchFamily="18" charset="0"/>
                <a:ea typeface="Cambria Math" pitchFamily="18" charset="0"/>
              </a:rPr>
              <a:t>UN Commission on the Limits of Continental </a:t>
            </a:r>
            <a:r>
              <a:rPr lang="nb-NO" sz="2800" dirty="0" smtClean="0">
                <a:latin typeface="Cambria Math" pitchFamily="18" charset="0"/>
                <a:ea typeface="Cambria Math" pitchFamily="18" charset="0"/>
              </a:rPr>
              <a:t>Shelf has registered 61 </a:t>
            </a:r>
            <a:r>
              <a:rPr lang="nb-NO" sz="2800" dirty="0">
                <a:latin typeface="Cambria Math" pitchFamily="18" charset="0"/>
                <a:ea typeface="Cambria Math" pitchFamily="18" charset="0"/>
              </a:rPr>
              <a:t>claims – </a:t>
            </a:r>
            <a:r>
              <a:rPr lang="nb-NO" sz="2800" dirty="0" smtClean="0">
                <a:latin typeface="Cambria Math" pitchFamily="18" charset="0"/>
                <a:ea typeface="Cambria Math" pitchFamily="18" charset="0"/>
              </a:rPr>
              <a:t>and issued 18 recommendations</a:t>
            </a:r>
            <a:endParaRPr lang="nb-NO" sz="2800" dirty="0">
              <a:latin typeface="Cambria Math" pitchFamily="18" charset="0"/>
              <a:ea typeface="Cambria Math" pitchFamily="18" charset="0"/>
            </a:endParaRPr>
          </a:p>
          <a:p>
            <a:pPr>
              <a:buFont typeface="Arial" charset="0"/>
              <a:buNone/>
            </a:pPr>
            <a:r>
              <a:rPr lang="nb-NO" sz="2800" dirty="0">
                <a:latin typeface="Cambria Math" pitchFamily="18" charset="0"/>
                <a:ea typeface="Cambria Math" pitchFamily="18" charset="0"/>
              </a:rPr>
              <a:t>Russia is still preparing</a:t>
            </a:r>
            <a:endParaRPr lang="en-US" sz="2800" dirty="0">
              <a:latin typeface="Cambria Math" pitchFamily="18" charset="0"/>
              <a:ea typeface="Cambria Math" pitchFamily="18" charset="0"/>
            </a:endParaRPr>
          </a:p>
        </p:txBody>
      </p:sp>
      <p:pic>
        <p:nvPicPr>
          <p:cNvPr id="84999" name="Picture 7" descr="Map"/>
          <p:cNvPicPr>
            <a:picLocks noGrp="1" noChangeAspect="1" noChangeArrowheads="1"/>
          </p:cNvPicPr>
          <p:nvPr>
            <p:ph sz="half" idx="2"/>
          </p:nvPr>
        </p:nvPicPr>
        <p:blipFill>
          <a:blip r:embed="rId2" cstate="print"/>
          <a:srcRect/>
          <a:stretch>
            <a:fillRect/>
          </a:stretch>
        </p:blipFill>
        <p:spPr>
          <a:xfrm>
            <a:off x="4140200" y="1484313"/>
            <a:ext cx="4697413" cy="3322637"/>
          </a:xfrm>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rrowheads="1"/>
          </p:cNvSpPr>
          <p:nvPr>
            <p:ph type="title"/>
          </p:nvPr>
        </p:nvSpPr>
        <p:spPr>
          <a:xfrm>
            <a:off x="301625" y="116632"/>
            <a:ext cx="8540750" cy="1254968"/>
          </a:xfrm>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sz="3600" dirty="0" smtClean="0">
                <a:latin typeface="Cambria Math" pitchFamily="18" charset="0"/>
                <a:ea typeface="Cambria Math" pitchFamily="18" charset="0"/>
              </a:rPr>
              <a:t>Embracing International Cooperation in the Arctic</a:t>
            </a:r>
            <a:endParaRPr lang="en-US" sz="3600" dirty="0">
              <a:latin typeface="Cambria Math" pitchFamily="18" charset="0"/>
              <a:ea typeface="Cambria Math" pitchFamily="18" charset="0"/>
            </a:endParaRPr>
          </a:p>
        </p:txBody>
      </p:sp>
      <p:sp>
        <p:nvSpPr>
          <p:cNvPr id="125956" name="Rectangle 4"/>
          <p:cNvSpPr>
            <a:spLocks noGrp="1" noRot="1" noChangeArrowheads="1"/>
          </p:cNvSpPr>
          <p:nvPr>
            <p:ph type="body" sz="half" idx="1"/>
          </p:nvPr>
        </p:nvSpPr>
        <p:spPr>
          <a:xfrm>
            <a:off x="-180528" y="1412776"/>
            <a:ext cx="5760640" cy="5184576"/>
          </a:xfrm>
        </p:spPr>
        <p:txBody>
          <a:bodyPr/>
          <a:lstStyle/>
          <a:p>
            <a:pPr>
              <a:buNone/>
            </a:pPr>
            <a:r>
              <a:rPr lang="en-US" sz="2400" i="1" dirty="0" smtClean="0">
                <a:latin typeface="Cambria Math" pitchFamily="18" charset="0"/>
                <a:ea typeface="Cambria Math" pitchFamily="18" charset="0"/>
              </a:rPr>
              <a:t>	Russia will continue playing an active role in developing and consolidating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the international legal foundation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for the Arctic…</a:t>
            </a:r>
          </a:p>
          <a:p>
            <a:pPr>
              <a:buNone/>
            </a:pPr>
            <a:r>
              <a:rPr lang="en-US" sz="2400" i="1" dirty="0" smtClean="0">
                <a:latin typeface="Cambria Math" pitchFamily="18" charset="0"/>
                <a:ea typeface="Cambria Math" pitchFamily="18" charset="0"/>
              </a:rPr>
              <a:t>	Participants in the Arctic Council ministerial meeting last May signed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the first legally binding pan-Arctic document …</a:t>
            </a:r>
          </a:p>
          <a:p>
            <a:pPr>
              <a:buNone/>
            </a:pPr>
            <a:r>
              <a:rPr lang="en-US" sz="2400" i="1" dirty="0" smtClean="0">
                <a:latin typeface="Cambria Math" pitchFamily="18" charset="0"/>
                <a:ea typeface="Cambria Math" pitchFamily="18" charset="0"/>
              </a:rPr>
              <a:t>	We are opening up the most attractive areas of our economy to foreign investors, granting them access to the "juiciest morsels," in particular, our fuel and energy complex.</a:t>
            </a:r>
          </a:p>
          <a:p>
            <a:pPr>
              <a:buNone/>
            </a:pPr>
            <a:endParaRPr lang="en-US" sz="2400" i="1" dirty="0">
              <a:latin typeface="Cambria Math" pitchFamily="18" charset="0"/>
              <a:ea typeface="Cambria Math" pitchFamily="18" charset="0"/>
            </a:endParaRPr>
          </a:p>
        </p:txBody>
      </p:sp>
      <p:pic>
        <p:nvPicPr>
          <p:cNvPr id="6" name="Content Placeholder 5" descr="chair.png"/>
          <p:cNvPicPr>
            <a:picLocks noGrp="1"/>
          </p:cNvPicPr>
          <p:nvPr>
            <p:ph sz="half" idx="2"/>
          </p:nvPr>
        </p:nvPicPr>
        <p:blipFill>
          <a:blip r:embed="rId2" cstate="print"/>
          <a:stretch>
            <a:fillRect/>
          </a:stretch>
        </p:blipFill>
        <p:spPr>
          <a:xfrm>
            <a:off x="5148064" y="1484784"/>
            <a:ext cx="3694931" cy="302433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smtClean="0">
                <a:latin typeface="Cambria Math" pitchFamily="18" charset="0"/>
                <a:ea typeface="Cambria Math" pitchFamily="18" charset="0"/>
              </a:rPr>
              <a:t>Putin the Environmentalist</a:t>
            </a:r>
            <a:endParaRPr lang="en-US" dirty="0">
              <a:latin typeface="Cambria Math" pitchFamily="18" charset="0"/>
              <a:ea typeface="Cambria Math" pitchFamily="18" charset="0"/>
            </a:endParaRPr>
          </a:p>
        </p:txBody>
      </p:sp>
      <p:sp>
        <p:nvSpPr>
          <p:cNvPr id="84997" name="Rectangle 5"/>
          <p:cNvSpPr>
            <a:spLocks noGrp="1" noRot="1" noChangeArrowheads="1"/>
          </p:cNvSpPr>
          <p:nvPr>
            <p:ph type="body" sz="half" idx="1"/>
          </p:nvPr>
        </p:nvSpPr>
        <p:spPr>
          <a:xfrm>
            <a:off x="-108520" y="1600200"/>
            <a:ext cx="8856984" cy="5141168"/>
          </a:xfrm>
        </p:spPr>
        <p:txBody>
          <a:bodyPr/>
          <a:lstStyle/>
          <a:p>
            <a:pPr>
              <a:buNone/>
            </a:pPr>
            <a:r>
              <a:rPr lang="en-US" sz="2400" dirty="0" smtClean="0">
                <a:latin typeface="Cambria Math" pitchFamily="18" charset="0"/>
                <a:ea typeface="Cambria Math" pitchFamily="18" charset="0"/>
              </a:rPr>
              <a:t>	</a:t>
            </a:r>
            <a:r>
              <a:rPr lang="en-US" sz="2400" i="1" dirty="0" smtClean="0">
                <a:latin typeface="Cambria Math" pitchFamily="18" charset="0"/>
                <a:ea typeface="Cambria Math" pitchFamily="18" charset="0"/>
              </a:rPr>
              <a:t>Let me repeat that environmental</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 protection should become a key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theme of our activities in the Far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North because for all its severity,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the Arctic has the most fragile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ecosystem on our planet. </a:t>
            </a:r>
          </a:p>
          <a:p>
            <a:pPr>
              <a:buNone/>
            </a:pPr>
            <a:r>
              <a:rPr lang="en-US" sz="2400" i="1" dirty="0" smtClean="0">
                <a:latin typeface="Cambria Math" pitchFamily="18" charset="0"/>
                <a:ea typeface="Cambria Math" pitchFamily="18" charset="0"/>
              </a:rPr>
              <a:t>	</a:t>
            </a:r>
          </a:p>
          <a:p>
            <a:pPr>
              <a:buNone/>
            </a:pPr>
            <a:r>
              <a:rPr lang="en-US" sz="2400" i="1" dirty="0" smtClean="0">
                <a:latin typeface="Cambria Math" pitchFamily="18" charset="0"/>
                <a:ea typeface="Cambria Math" pitchFamily="18" charset="0"/>
              </a:rPr>
              <a:t>For our part, we have already launched a general clean-up operation in the Far North and the Russian Arctic as promised.</a:t>
            </a:r>
            <a:r>
              <a:rPr lang="en-US" sz="2400" dirty="0" smtClean="0">
                <a:latin typeface="Cambria Math" pitchFamily="18" charset="0"/>
                <a:ea typeface="Cambria Math" pitchFamily="18" charset="0"/>
              </a:rPr>
              <a:t> </a:t>
            </a:r>
          </a:p>
          <a:p>
            <a:pPr>
              <a:buNone/>
            </a:pPr>
            <a:r>
              <a:rPr lang="en-US" sz="2400" dirty="0" smtClean="0">
                <a:latin typeface="Cambria Math" pitchFamily="18" charset="0"/>
                <a:ea typeface="Cambria Math" pitchFamily="18" charset="0"/>
              </a:rPr>
              <a:t>			Putin, 22 September 2011</a:t>
            </a:r>
            <a:endParaRPr lang="en-US" sz="2400" i="1" dirty="0" smtClean="0">
              <a:latin typeface="Cambria Math" pitchFamily="18" charset="0"/>
              <a:ea typeface="Cambria Math" pitchFamily="18" charset="0"/>
            </a:endParaRPr>
          </a:p>
          <a:p>
            <a:pPr>
              <a:buNone/>
            </a:pPr>
            <a:r>
              <a:rPr lang="en-US" sz="2400" i="1" dirty="0" smtClean="0">
                <a:latin typeface="Cambria Math" pitchFamily="18" charset="0"/>
                <a:ea typeface="Cambria Math" pitchFamily="18" charset="0"/>
              </a:rPr>
              <a:t>By the most approximate estimates, the value of natural resources – such as oil, gas, coal, gold  - is 5 trillion $US.</a:t>
            </a:r>
          </a:p>
          <a:p>
            <a:pPr>
              <a:buNone/>
            </a:pPr>
            <a:r>
              <a:rPr lang="en-US" sz="2400" i="1" dirty="0">
                <a:latin typeface="Cambria Math" pitchFamily="18" charset="0"/>
                <a:ea typeface="Cambria Math" pitchFamily="18" charset="0"/>
              </a:rPr>
              <a:t>	</a:t>
            </a:r>
            <a:r>
              <a:rPr lang="en-US" sz="2400" i="1" dirty="0" smtClean="0">
                <a:latin typeface="Cambria Math" pitchFamily="18" charset="0"/>
                <a:ea typeface="Cambria Math" pitchFamily="18" charset="0"/>
              </a:rPr>
              <a:t>	</a:t>
            </a:r>
            <a:endParaRPr lang="en-US" sz="2400" dirty="0">
              <a:latin typeface="Cambria Math" pitchFamily="18" charset="0"/>
              <a:ea typeface="Cambria Math" pitchFamily="18" charset="0"/>
            </a:endParaRPr>
          </a:p>
        </p:txBody>
      </p:sp>
      <p:pic>
        <p:nvPicPr>
          <p:cNvPr id="6" name="Content Placeholder 5" descr="scientist.jpg"/>
          <p:cNvPicPr>
            <a:picLocks noGrp="1" noChangeAspect="1"/>
          </p:cNvPicPr>
          <p:nvPr>
            <p:ph sz="half" idx="2"/>
          </p:nvPr>
        </p:nvPicPr>
        <p:blipFill>
          <a:blip r:embed="rId2" cstate="print"/>
          <a:stretch>
            <a:fillRect/>
          </a:stretch>
        </p:blipFill>
        <p:spPr>
          <a:xfrm>
            <a:off x="4860032" y="1484784"/>
            <a:ext cx="4112644" cy="2664296"/>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a:latin typeface="Cambria Math" pitchFamily="18" charset="0"/>
                <a:ea typeface="Cambria Math" pitchFamily="18" charset="0"/>
              </a:rPr>
              <a:t>What climate change?</a:t>
            </a:r>
            <a:endParaRPr lang="en-US" dirty="0">
              <a:latin typeface="Cambria Math" pitchFamily="18" charset="0"/>
              <a:ea typeface="Cambria Math" pitchFamily="18" charset="0"/>
            </a:endParaRPr>
          </a:p>
        </p:txBody>
      </p:sp>
      <p:pic>
        <p:nvPicPr>
          <p:cNvPr id="108551" name="Picture 7" descr="fakel"/>
          <p:cNvPicPr>
            <a:picLocks noGrp="1" noChangeAspect="1" noChangeArrowheads="1"/>
          </p:cNvPicPr>
          <p:nvPr>
            <p:ph sz="half" idx="2"/>
          </p:nvPr>
        </p:nvPicPr>
        <p:blipFill>
          <a:blip r:embed="rId2" cstate="print"/>
          <a:srcRect/>
          <a:stretch>
            <a:fillRect/>
          </a:stretch>
        </p:blipFill>
        <p:spPr>
          <a:xfrm>
            <a:off x="4355976" y="1484784"/>
            <a:ext cx="4464050" cy="2747962"/>
          </a:xfrm>
          <a:noFill/>
          <a:ln/>
        </p:spPr>
      </p:pic>
      <p:pic>
        <p:nvPicPr>
          <p:cNvPr id="6" name="Content Placeholder 5" descr="snow.jpg"/>
          <p:cNvPicPr>
            <a:picLocks noGrp="1" noChangeAspect="1"/>
          </p:cNvPicPr>
          <p:nvPr>
            <p:ph sz="half" idx="1"/>
          </p:nvPr>
        </p:nvPicPr>
        <p:blipFill>
          <a:blip r:embed="rId3" cstate="print"/>
          <a:stretch>
            <a:fillRect/>
          </a:stretch>
        </p:blipFill>
        <p:spPr>
          <a:xfrm>
            <a:off x="323528" y="1484784"/>
            <a:ext cx="3528392" cy="4688841"/>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en-US" dirty="0" smtClean="0">
                <a:latin typeface="Cambria Math" pitchFamily="18" charset="0"/>
                <a:ea typeface="Cambria Math" pitchFamily="18" charset="0"/>
              </a:rPr>
              <a:t>Drifting to self-isolation</a:t>
            </a:r>
            <a:endParaRPr lang="en-US" dirty="0">
              <a:latin typeface="Cambria Math" pitchFamily="18" charset="0"/>
              <a:ea typeface="Cambria Math" pitchFamily="18" charset="0"/>
            </a:endParaRPr>
          </a:p>
        </p:txBody>
      </p:sp>
      <p:pic>
        <p:nvPicPr>
          <p:cNvPr id="8" name="Content Placeholder 7" descr="tverskaya.jpg"/>
          <p:cNvPicPr>
            <a:picLocks noGrp="1" noChangeAspect="1"/>
          </p:cNvPicPr>
          <p:nvPr>
            <p:ph idx="1"/>
          </p:nvPr>
        </p:nvPicPr>
        <p:blipFill>
          <a:blip r:embed="rId2" cstate="print"/>
          <a:stretch>
            <a:fillRect/>
          </a:stretch>
        </p:blipFill>
        <p:spPr>
          <a:xfrm>
            <a:off x="1547664" y="1484784"/>
            <a:ext cx="6054727" cy="40324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sz="quarter"/>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sz="4000" dirty="0" smtClean="0">
                <a:latin typeface="Cambria Math" pitchFamily="18" charset="0"/>
                <a:ea typeface="Cambria Math" pitchFamily="18" charset="0"/>
              </a:rPr>
              <a:t>Where Russia’s Arctic policy is going?</a:t>
            </a:r>
            <a:endParaRPr lang="en-US" sz="4000" dirty="0">
              <a:latin typeface="Cambria Math" pitchFamily="18" charset="0"/>
              <a:ea typeface="Cambria Math" pitchFamily="18" charset="0"/>
            </a:endParaRPr>
          </a:p>
        </p:txBody>
      </p:sp>
      <p:pic>
        <p:nvPicPr>
          <p:cNvPr id="13" name="Content Placeholder 12" descr="looking.jpg"/>
          <p:cNvPicPr>
            <a:picLocks noGrp="1" noChangeAspect="1"/>
          </p:cNvPicPr>
          <p:nvPr>
            <p:ph sz="quarter" idx="2"/>
          </p:nvPr>
        </p:nvPicPr>
        <p:blipFill>
          <a:blip r:embed="rId2" cstate="print"/>
          <a:stretch>
            <a:fillRect/>
          </a:stretch>
        </p:blipFill>
        <p:spPr>
          <a:xfrm>
            <a:off x="4355976" y="1412776"/>
            <a:ext cx="3471224" cy="2173288"/>
          </a:xfrm>
        </p:spPr>
      </p:pic>
      <p:pic>
        <p:nvPicPr>
          <p:cNvPr id="11" name="Picture 6" descr="typhoon1"/>
          <p:cNvPicPr>
            <a:picLocks noGrp="1" noChangeAspect="1" noChangeArrowheads="1"/>
          </p:cNvPicPr>
          <p:nvPr>
            <p:ph sz="quarter" idx="1"/>
          </p:nvPr>
        </p:nvPicPr>
        <p:blipFill>
          <a:blip r:embed="rId3" cstate="print"/>
          <a:srcRect/>
          <a:stretch>
            <a:fillRect/>
          </a:stretch>
        </p:blipFill>
        <p:spPr>
          <a:xfrm>
            <a:off x="323528" y="1412775"/>
            <a:ext cx="3528392" cy="2624241"/>
          </a:xfrm>
          <a:noFill/>
          <a:ln/>
        </p:spPr>
      </p:pic>
      <p:pic>
        <p:nvPicPr>
          <p:cNvPr id="12" name="Picture 7" descr="fire"/>
          <p:cNvPicPr>
            <a:picLocks noGrp="1" noChangeAspect="1" noChangeArrowheads="1"/>
          </p:cNvPicPr>
          <p:nvPr>
            <p:ph sz="quarter" idx="4"/>
          </p:nvPr>
        </p:nvPicPr>
        <p:blipFill>
          <a:blip r:embed="rId4" cstate="print"/>
          <a:srcRect/>
          <a:stretch>
            <a:fillRect/>
          </a:stretch>
        </p:blipFill>
        <p:spPr>
          <a:xfrm>
            <a:off x="5220072" y="3717032"/>
            <a:ext cx="3270413" cy="2173287"/>
          </a:xfrm>
          <a:noFill/>
          <a:ln/>
        </p:spPr>
      </p:pic>
      <p:pic>
        <p:nvPicPr>
          <p:cNvPr id="14" name="Content Placeholder 11" descr="friends.jpg"/>
          <p:cNvPicPr>
            <a:picLocks noGrp="1" noChangeAspect="1"/>
          </p:cNvPicPr>
          <p:nvPr>
            <p:ph sz="quarter" idx="3"/>
          </p:nvPr>
        </p:nvPicPr>
        <p:blipFill>
          <a:blip r:embed="rId5" cstate="print"/>
          <a:stretch>
            <a:fillRect/>
          </a:stretch>
        </p:blipFill>
        <p:spPr>
          <a:xfrm>
            <a:off x="1259632" y="4005064"/>
            <a:ext cx="3312368" cy="248546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smtClean="0">
                <a:latin typeface="Cambria Math" pitchFamily="18" charset="0"/>
                <a:ea typeface="Cambria Math" pitchFamily="18" charset="0"/>
              </a:rPr>
              <a:t>Falling for own propaganda</a:t>
            </a:r>
            <a:endParaRPr lang="en-US" dirty="0">
              <a:latin typeface="Cambria Math" pitchFamily="18" charset="0"/>
              <a:ea typeface="Cambria Math" pitchFamily="18" charset="0"/>
            </a:endParaRPr>
          </a:p>
        </p:txBody>
      </p:sp>
      <p:sp>
        <p:nvSpPr>
          <p:cNvPr id="104452" name="Rectangle 4"/>
          <p:cNvSpPr>
            <a:spLocks noGrp="1" noRot="1" noChangeArrowheads="1"/>
          </p:cNvSpPr>
          <p:nvPr>
            <p:ph type="body" sz="half" idx="1"/>
          </p:nvPr>
        </p:nvSpPr>
        <p:spPr>
          <a:xfrm>
            <a:off x="0" y="1600200"/>
            <a:ext cx="4716463" cy="4565650"/>
          </a:xfrm>
        </p:spPr>
        <p:txBody>
          <a:bodyPr/>
          <a:lstStyle/>
          <a:p>
            <a:pPr>
              <a:buFont typeface="Arial" charset="0"/>
              <a:buNone/>
            </a:pPr>
            <a:r>
              <a:rPr lang="en-US" sz="2800" dirty="0" smtClean="0">
                <a:latin typeface="Cambria Math" pitchFamily="18" charset="0"/>
                <a:ea typeface="Cambria Math" pitchFamily="18" charset="0"/>
              </a:rPr>
              <a:t>Colossal resonance of the flag-planting expedition</a:t>
            </a:r>
          </a:p>
          <a:p>
            <a:pPr>
              <a:buFont typeface="Arial" charset="0"/>
              <a:buNone/>
            </a:pPr>
            <a:r>
              <a:rPr lang="en-US" sz="2800" dirty="0" smtClean="0">
                <a:latin typeface="Cambria Math" pitchFamily="18" charset="0"/>
                <a:ea typeface="Cambria Math" pitchFamily="18" charset="0"/>
              </a:rPr>
              <a:t>Perfect PR hit on target</a:t>
            </a:r>
          </a:p>
          <a:p>
            <a:pPr>
              <a:buFont typeface="Arial" charset="0"/>
              <a:buNone/>
            </a:pPr>
            <a:r>
              <a:rPr lang="en-US" sz="2800" dirty="0" smtClean="0">
                <a:latin typeface="Cambria Math" pitchFamily="18" charset="0"/>
                <a:ea typeface="Cambria Math" pitchFamily="18" charset="0"/>
              </a:rPr>
              <a:t>The US and allies were stuck in Iraq and Afghanistan</a:t>
            </a:r>
          </a:p>
          <a:p>
            <a:pPr>
              <a:buFont typeface="Arial" charset="0"/>
              <a:buNone/>
            </a:pPr>
            <a:r>
              <a:rPr lang="en-US" sz="2800" dirty="0" smtClean="0">
                <a:latin typeface="Cambria Math" pitchFamily="18" charset="0"/>
                <a:ea typeface="Cambria Math" pitchFamily="18" charset="0"/>
              </a:rPr>
              <a:t>Rise of oil prices and worries</a:t>
            </a:r>
          </a:p>
          <a:p>
            <a:pPr>
              <a:buFont typeface="Arial" charset="0"/>
              <a:buNone/>
            </a:pPr>
            <a:r>
              <a:rPr lang="en-US" sz="2800" dirty="0" smtClean="0">
                <a:latin typeface="Cambria Math" pitchFamily="18" charset="0"/>
                <a:ea typeface="Cambria Math" pitchFamily="18" charset="0"/>
              </a:rPr>
              <a:t>Russia opens a new front – and looks strong</a:t>
            </a:r>
            <a:endParaRPr lang="en-US" sz="2800" dirty="0">
              <a:latin typeface="Cambria Math" pitchFamily="18" charset="0"/>
              <a:ea typeface="Cambria Math" pitchFamily="18" charset="0"/>
            </a:endParaRPr>
          </a:p>
        </p:txBody>
      </p:sp>
      <p:pic>
        <p:nvPicPr>
          <p:cNvPr id="104455" name="Picture 7" descr="clip_image002"/>
          <p:cNvPicPr>
            <a:picLocks noGrp="1" noChangeAspect="1" noChangeArrowheads="1"/>
          </p:cNvPicPr>
          <p:nvPr>
            <p:ph sz="quarter" idx="2"/>
          </p:nvPr>
        </p:nvPicPr>
        <p:blipFill>
          <a:blip r:embed="rId2" cstate="print"/>
          <a:srcRect/>
          <a:stretch>
            <a:fillRect/>
          </a:stretch>
        </p:blipFill>
        <p:spPr>
          <a:xfrm>
            <a:off x="4859338" y="1412875"/>
            <a:ext cx="3937000" cy="2954338"/>
          </a:xfrm>
          <a:noFill/>
          <a:ln/>
        </p:spPr>
      </p:pic>
      <p:pic>
        <p:nvPicPr>
          <p:cNvPr id="104456" name="Picture 8" descr="sub-flag"/>
          <p:cNvPicPr>
            <a:picLocks noGrp="1" noChangeAspect="1" noChangeArrowheads="1"/>
          </p:cNvPicPr>
          <p:nvPr>
            <p:ph sz="quarter" idx="3"/>
          </p:nvPr>
        </p:nvPicPr>
        <p:blipFill>
          <a:blip r:embed="rId3" cstate="print"/>
          <a:srcRect/>
          <a:stretch>
            <a:fillRect/>
          </a:stretch>
        </p:blipFill>
        <p:spPr>
          <a:xfrm>
            <a:off x="5651500" y="4149725"/>
            <a:ext cx="3035300" cy="2173288"/>
          </a:xfrm>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smtClean="0">
                <a:latin typeface="Cambria Math" pitchFamily="18" charset="0"/>
                <a:ea typeface="Cambria Math" pitchFamily="18" charset="0"/>
              </a:rPr>
              <a:t>Arctic policy is about power</a:t>
            </a:r>
            <a:endParaRPr lang="en-US" dirty="0">
              <a:latin typeface="Cambria Math" pitchFamily="18" charset="0"/>
              <a:ea typeface="Cambria Math" pitchFamily="18" charset="0"/>
            </a:endParaRPr>
          </a:p>
        </p:txBody>
      </p:sp>
      <p:sp>
        <p:nvSpPr>
          <p:cNvPr id="112644" name="Rectangle 4"/>
          <p:cNvSpPr>
            <a:spLocks noGrp="1" noRot="1" noChangeArrowheads="1"/>
          </p:cNvSpPr>
          <p:nvPr>
            <p:ph type="body" sz="half" idx="1"/>
          </p:nvPr>
        </p:nvSpPr>
        <p:spPr>
          <a:xfrm>
            <a:off x="0" y="1600200"/>
            <a:ext cx="5508104" cy="4852988"/>
          </a:xfrm>
        </p:spPr>
        <p:txBody>
          <a:bodyPr/>
          <a:lstStyle/>
          <a:p>
            <a:pPr>
              <a:buNone/>
            </a:pPr>
            <a:r>
              <a:rPr lang="en-US" sz="2200" i="1" dirty="0" smtClean="0">
                <a:latin typeface="Cambria Math" pitchFamily="18" charset="0"/>
                <a:ea typeface="Cambria Math" pitchFamily="18" charset="0"/>
              </a:rPr>
              <a:t>	In a world of economic and other upheaval, there is always the temptation to resolve one’s problems at another’s expense, through pressure and force. It is no surprise that some are calling for resources of global significance to be freed from the exclusive sovereignty of a single nation, and that this issue will soon be raised as a “matter-of-course.”</a:t>
            </a:r>
            <a:br>
              <a:rPr lang="en-US" sz="2200" i="1" dirty="0" smtClean="0">
                <a:latin typeface="Cambria Math" pitchFamily="18" charset="0"/>
                <a:ea typeface="Cambria Math" pitchFamily="18" charset="0"/>
              </a:rPr>
            </a:br>
            <a:r>
              <a:rPr lang="en-US" sz="2200" i="1" dirty="0" smtClean="0">
                <a:latin typeface="Cambria Math" pitchFamily="18" charset="0"/>
                <a:ea typeface="Cambria Math" pitchFamily="18" charset="0"/>
              </a:rPr>
              <a:t>There will be no possibility of this, even a hypothetical one, with respect to Russia. In other words, we should not tempt anyone by allowing ourselves to be weak.</a:t>
            </a:r>
          </a:p>
          <a:p>
            <a:pPr>
              <a:buFont typeface="Arial" charset="0"/>
              <a:buNone/>
            </a:pPr>
            <a:r>
              <a:rPr lang="en-US" sz="2400" dirty="0" smtClean="0"/>
              <a:t>		</a:t>
            </a:r>
            <a:r>
              <a:rPr lang="en-US" sz="2000" dirty="0" smtClean="0">
                <a:latin typeface="Cambria Math" pitchFamily="18" charset="0"/>
                <a:ea typeface="Cambria Math" pitchFamily="18" charset="0"/>
              </a:rPr>
              <a:t>Vladimir Putin, ‘Being strong’ article.</a:t>
            </a:r>
            <a:endParaRPr lang="en-US" sz="2000" dirty="0">
              <a:latin typeface="Cambria Math" pitchFamily="18" charset="0"/>
              <a:ea typeface="Cambria Math" pitchFamily="18" charset="0"/>
            </a:endParaRPr>
          </a:p>
        </p:txBody>
      </p:sp>
      <p:pic>
        <p:nvPicPr>
          <p:cNvPr id="6" name="Content Placeholder 5" descr="top brass.jpg"/>
          <p:cNvPicPr>
            <a:picLocks noGrp="1" noChangeAspect="1"/>
          </p:cNvPicPr>
          <p:nvPr>
            <p:ph sz="half" idx="2"/>
          </p:nvPr>
        </p:nvPicPr>
        <p:blipFill>
          <a:blip r:embed="rId2" cstate="print"/>
          <a:stretch>
            <a:fillRect/>
          </a:stretch>
        </p:blipFill>
        <p:spPr>
          <a:xfrm>
            <a:off x="5652120" y="1484784"/>
            <a:ext cx="3173338" cy="473462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p:nvPr>
        </p:nvSpPr>
        <p:spPr>
          <a:xfrm>
            <a:off x="301625" y="116632"/>
            <a:ext cx="8540750" cy="1367681"/>
          </a:xfrm>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sz="4000" dirty="0">
                <a:latin typeface="Cambria Math" pitchFamily="18" charset="0"/>
                <a:ea typeface="Cambria Math" pitchFamily="18" charset="0"/>
              </a:rPr>
              <a:t>Militarized geopolitics and </a:t>
            </a:r>
            <a:br>
              <a:rPr lang="nb-NO" sz="4000" dirty="0">
                <a:latin typeface="Cambria Math" pitchFamily="18" charset="0"/>
                <a:ea typeface="Cambria Math" pitchFamily="18" charset="0"/>
              </a:rPr>
            </a:br>
            <a:r>
              <a:rPr lang="nb-NO" sz="4000" dirty="0">
                <a:latin typeface="Cambria Math" pitchFamily="18" charset="0"/>
                <a:ea typeface="Cambria Math" pitchFamily="18" charset="0"/>
              </a:rPr>
              <a:t>politicized oil-&amp;-gas business</a:t>
            </a:r>
            <a:endParaRPr lang="en-US" sz="4000" dirty="0">
              <a:latin typeface="Cambria Math" pitchFamily="18" charset="0"/>
              <a:ea typeface="Cambria Math" pitchFamily="18" charset="0"/>
            </a:endParaRPr>
          </a:p>
        </p:txBody>
      </p:sp>
      <p:pic>
        <p:nvPicPr>
          <p:cNvPr id="6" name="Content Placeholder 5" descr="fire.jpg"/>
          <p:cNvPicPr>
            <a:picLocks noGrp="1" noChangeAspect="1"/>
          </p:cNvPicPr>
          <p:nvPr>
            <p:ph sz="half" idx="1"/>
          </p:nvPr>
        </p:nvPicPr>
        <p:blipFill>
          <a:blip r:embed="rId2" cstate="print"/>
          <a:stretch>
            <a:fillRect/>
          </a:stretch>
        </p:blipFill>
        <p:spPr>
          <a:xfrm>
            <a:off x="323528" y="1844825"/>
            <a:ext cx="4032447" cy="3024335"/>
          </a:xfrm>
        </p:spPr>
      </p:pic>
      <p:pic>
        <p:nvPicPr>
          <p:cNvPr id="8" name="Content Placeholder 7" descr="greenpeace.jpg"/>
          <p:cNvPicPr>
            <a:picLocks noGrp="1" noChangeAspect="1"/>
          </p:cNvPicPr>
          <p:nvPr>
            <p:ph sz="half" idx="2"/>
          </p:nvPr>
        </p:nvPicPr>
        <p:blipFill>
          <a:blip r:embed="rId3" cstate="print"/>
          <a:stretch>
            <a:fillRect/>
          </a:stretch>
        </p:blipFill>
        <p:spPr>
          <a:xfrm>
            <a:off x="4355976" y="1628799"/>
            <a:ext cx="4484019" cy="3055539"/>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rrowheads="1"/>
          </p:cNvSpPr>
          <p:nvPr>
            <p:ph type="title"/>
          </p:nvPr>
        </p:nvSpPr>
        <p:spPr>
          <a:xfrm>
            <a:off x="301625" y="116632"/>
            <a:ext cx="8540750" cy="1254968"/>
          </a:xfrm>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en-US" sz="4000" i="1" dirty="0" smtClean="0">
                <a:latin typeface="Cambria Math" pitchFamily="18" charset="0"/>
                <a:ea typeface="Cambria Math" pitchFamily="18" charset="0"/>
              </a:rPr>
              <a:t>They used to say that what we have was all rusted iron</a:t>
            </a:r>
            <a:endParaRPr lang="en-US" sz="4000" i="1" dirty="0">
              <a:latin typeface="Cambria Math" pitchFamily="18" charset="0"/>
              <a:ea typeface="Cambria Math" pitchFamily="18" charset="0"/>
            </a:endParaRPr>
          </a:p>
        </p:txBody>
      </p:sp>
      <p:sp>
        <p:nvSpPr>
          <p:cNvPr id="120836" name="Rectangle 4"/>
          <p:cNvSpPr>
            <a:spLocks noGrp="1" noRot="1" noChangeArrowheads="1"/>
          </p:cNvSpPr>
          <p:nvPr>
            <p:ph type="body" sz="half" idx="1"/>
          </p:nvPr>
        </p:nvSpPr>
        <p:spPr>
          <a:xfrm>
            <a:off x="301625" y="1600200"/>
            <a:ext cx="5349875" cy="4498975"/>
          </a:xfrm>
        </p:spPr>
        <p:txBody>
          <a:bodyPr/>
          <a:lstStyle/>
          <a:p>
            <a:pPr>
              <a:buFont typeface="Arial" charset="0"/>
              <a:buNone/>
            </a:pPr>
            <a:r>
              <a:rPr lang="nb-NO" sz="2800" dirty="0" smtClean="0">
                <a:latin typeface="Cambria Math" pitchFamily="18" charset="0"/>
                <a:ea typeface="Cambria Math" pitchFamily="18" charset="0"/>
              </a:rPr>
              <a:t>Eight failed tests out of 18 – different </a:t>
            </a:r>
            <a:r>
              <a:rPr lang="nb-NO" sz="2800" dirty="0">
                <a:latin typeface="Cambria Math" pitchFamily="18" charset="0"/>
                <a:ea typeface="Cambria Math" pitchFamily="18" charset="0"/>
              </a:rPr>
              <a:t>types of failures</a:t>
            </a:r>
          </a:p>
          <a:p>
            <a:pPr>
              <a:buFont typeface="Arial" charset="0"/>
              <a:buNone/>
            </a:pPr>
            <a:r>
              <a:rPr lang="nb-NO" sz="2800" dirty="0">
                <a:latin typeface="Cambria Math" pitchFamily="18" charset="0"/>
                <a:ea typeface="Cambria Math" pitchFamily="18" charset="0"/>
              </a:rPr>
              <a:t>Design flaws or production?</a:t>
            </a:r>
          </a:p>
          <a:p>
            <a:pPr>
              <a:buFont typeface="Arial" charset="0"/>
              <a:buNone/>
            </a:pPr>
            <a:r>
              <a:rPr lang="nb-NO" sz="2800" dirty="0">
                <a:latin typeface="Cambria Math" pitchFamily="18" charset="0"/>
                <a:ea typeface="Cambria Math" pitchFamily="18" charset="0"/>
              </a:rPr>
              <a:t>No </a:t>
            </a:r>
            <a:r>
              <a:rPr lang="nb-NO" sz="2800" dirty="0" smtClean="0">
                <a:latin typeface="Cambria Math" pitchFamily="18" charset="0"/>
                <a:ea typeface="Cambria Math" pitchFamily="18" charset="0"/>
              </a:rPr>
              <a:t>alternative – 10 Borey-class subs are to be built</a:t>
            </a:r>
            <a:endParaRPr lang="nb-NO" sz="2800" dirty="0">
              <a:latin typeface="Cambria Math" pitchFamily="18" charset="0"/>
              <a:ea typeface="Cambria Math" pitchFamily="18" charset="0"/>
            </a:endParaRPr>
          </a:p>
          <a:p>
            <a:pPr>
              <a:buFont typeface="Arial" charset="0"/>
              <a:buNone/>
            </a:pPr>
            <a:r>
              <a:rPr lang="nb-NO" sz="2800" dirty="0">
                <a:latin typeface="Cambria Math" pitchFamily="18" charset="0"/>
                <a:ea typeface="Cambria Math" pitchFamily="18" charset="0"/>
              </a:rPr>
              <a:t>The new generation of submarines will play</a:t>
            </a:r>
            <a:br>
              <a:rPr lang="nb-NO" sz="2800" dirty="0">
                <a:latin typeface="Cambria Math" pitchFamily="18" charset="0"/>
                <a:ea typeface="Cambria Math" pitchFamily="18" charset="0"/>
              </a:rPr>
            </a:br>
            <a:r>
              <a:rPr lang="nb-NO" sz="2800" dirty="0">
                <a:latin typeface="Cambria Math" pitchFamily="18" charset="0"/>
                <a:ea typeface="Cambria Math" pitchFamily="18" charset="0"/>
              </a:rPr>
              <a:t>Russian roulette</a:t>
            </a:r>
          </a:p>
          <a:p>
            <a:pPr>
              <a:buFont typeface="Arial" charset="0"/>
              <a:buNone/>
            </a:pPr>
            <a:r>
              <a:rPr lang="nb-NO" sz="2800" dirty="0" smtClean="0">
                <a:latin typeface="Cambria Math" pitchFamily="18" charset="0"/>
                <a:ea typeface="Cambria Math" pitchFamily="18" charset="0"/>
              </a:rPr>
              <a:t>Remember the </a:t>
            </a:r>
            <a:r>
              <a:rPr lang="nb-NO" sz="2800" i="1" dirty="0">
                <a:latin typeface="Cambria Math" pitchFamily="18" charset="0"/>
                <a:ea typeface="Cambria Math" pitchFamily="18" charset="0"/>
              </a:rPr>
              <a:t>Kursk</a:t>
            </a:r>
            <a:endParaRPr lang="en-US" sz="2800" i="1" dirty="0">
              <a:latin typeface="Cambria Math" pitchFamily="18" charset="0"/>
              <a:ea typeface="Cambria Math" pitchFamily="18" charset="0"/>
            </a:endParaRPr>
          </a:p>
        </p:txBody>
      </p:sp>
      <p:pic>
        <p:nvPicPr>
          <p:cNvPr id="120839" name="Picture 7" descr="bulava"/>
          <p:cNvPicPr>
            <a:picLocks noGrp="1" noChangeAspect="1" noChangeArrowheads="1"/>
          </p:cNvPicPr>
          <p:nvPr>
            <p:ph sz="quarter" idx="2"/>
          </p:nvPr>
        </p:nvPicPr>
        <p:blipFill>
          <a:blip r:embed="rId2" cstate="print"/>
          <a:srcRect/>
          <a:stretch>
            <a:fillRect/>
          </a:stretch>
        </p:blipFill>
        <p:spPr>
          <a:xfrm>
            <a:off x="5795963" y="1412875"/>
            <a:ext cx="3054350" cy="2603500"/>
          </a:xfrm>
          <a:noFill/>
          <a:ln/>
        </p:spPr>
      </p:pic>
      <p:pic>
        <p:nvPicPr>
          <p:cNvPr id="120840" name="Picture 8" descr="kursk-wreck"/>
          <p:cNvPicPr>
            <a:picLocks noGrp="1" noChangeAspect="1" noChangeArrowheads="1"/>
          </p:cNvPicPr>
          <p:nvPr>
            <p:ph sz="quarter" idx="3"/>
          </p:nvPr>
        </p:nvPicPr>
        <p:blipFill>
          <a:blip r:embed="rId3" cstate="print"/>
          <a:srcRect/>
          <a:stretch>
            <a:fillRect/>
          </a:stretch>
        </p:blipFill>
        <p:spPr>
          <a:xfrm>
            <a:off x="4356100" y="4005263"/>
            <a:ext cx="4408488" cy="2324100"/>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smtClean="0">
                <a:latin typeface="Cambria Math" pitchFamily="18" charset="0"/>
                <a:ea typeface="Cambria Math" pitchFamily="18" charset="0"/>
              </a:rPr>
              <a:t>Is military power really useful?</a:t>
            </a:r>
            <a:endParaRPr lang="en-US" dirty="0">
              <a:latin typeface="Cambria Math" pitchFamily="18" charset="0"/>
              <a:ea typeface="Cambria Math" pitchFamily="18" charset="0"/>
            </a:endParaRPr>
          </a:p>
        </p:txBody>
      </p:sp>
      <p:sp>
        <p:nvSpPr>
          <p:cNvPr id="112644" name="Rectangle 4"/>
          <p:cNvSpPr>
            <a:spLocks noGrp="1" noRot="1" noChangeArrowheads="1"/>
          </p:cNvSpPr>
          <p:nvPr>
            <p:ph type="body" sz="half" idx="1"/>
          </p:nvPr>
        </p:nvSpPr>
        <p:spPr>
          <a:xfrm>
            <a:off x="0" y="1600200"/>
            <a:ext cx="4788024" cy="4852988"/>
          </a:xfrm>
        </p:spPr>
        <p:txBody>
          <a:bodyPr/>
          <a:lstStyle/>
          <a:p>
            <a:pPr>
              <a:buNone/>
            </a:pPr>
            <a:r>
              <a:rPr lang="en-US" sz="2400" dirty="0" smtClean="0"/>
              <a:t>	</a:t>
            </a:r>
            <a:r>
              <a:rPr lang="en-US" sz="2400" i="1" dirty="0" smtClean="0">
                <a:latin typeface="Cambria Math" pitchFamily="18" charset="0"/>
                <a:ea typeface="Cambria Math" pitchFamily="18" charset="0"/>
              </a:rPr>
              <a:t>Technically </a:t>
            </a:r>
            <a:r>
              <a:rPr lang="en-US" sz="2400" i="1" dirty="0">
                <a:latin typeface="Cambria Math" pitchFamily="18" charset="0"/>
                <a:ea typeface="Cambria Math" pitchFamily="18" charset="0"/>
              </a:rPr>
              <a:t>speaking, polar stations support the safety of this national route. </a:t>
            </a:r>
            <a:r>
              <a:rPr lang="en-US" sz="2400" i="1" dirty="0" smtClean="0">
                <a:latin typeface="Cambria Math" pitchFamily="18" charset="0"/>
                <a:ea typeface="Cambria Math" pitchFamily="18" charset="0"/>
              </a:rPr>
              <a:t/>
            </a:r>
            <a:br>
              <a:rPr lang="en-US" sz="2400" i="1" dirty="0" smtClean="0">
                <a:latin typeface="Cambria Math" pitchFamily="18" charset="0"/>
                <a:ea typeface="Cambria Math" pitchFamily="18" charset="0"/>
              </a:rPr>
            </a:br>
            <a:r>
              <a:rPr lang="en-US" sz="2400" i="1" dirty="0" smtClean="0">
                <a:latin typeface="Cambria Math" pitchFamily="18" charset="0"/>
                <a:ea typeface="Cambria Math" pitchFamily="18" charset="0"/>
              </a:rPr>
              <a:t>Tomorrow</a:t>
            </a:r>
            <a:r>
              <a:rPr lang="en-US" sz="2400" i="1" dirty="0">
                <a:latin typeface="Cambria Math" pitchFamily="18" charset="0"/>
                <a:ea typeface="Cambria Math" pitchFamily="18" charset="0"/>
              </a:rPr>
              <a:t>, new naval submarines will arrive at </a:t>
            </a:r>
            <a:r>
              <a:rPr lang="en-US" sz="2400" i="1" dirty="0" err="1">
                <a:latin typeface="Cambria Math" pitchFamily="18" charset="0"/>
                <a:ea typeface="Cambria Math" pitchFamily="18" charset="0"/>
              </a:rPr>
              <a:t>Sevmash</a:t>
            </a:r>
            <a:r>
              <a:rPr lang="en-US" sz="2400" i="1" dirty="0">
                <a:latin typeface="Cambria Math" pitchFamily="18" charset="0"/>
                <a:ea typeface="Cambria Math" pitchFamily="18" charset="0"/>
              </a:rPr>
              <a:t> after completing factory tests and high-seas trial runs. We will also beef up our military bases there, and we will certainly increase national security in the </a:t>
            </a:r>
            <a:r>
              <a:rPr lang="en-US" sz="2400" i="1" dirty="0" smtClean="0">
                <a:latin typeface="Cambria Math" pitchFamily="18" charset="0"/>
                <a:ea typeface="Cambria Math" pitchFamily="18" charset="0"/>
              </a:rPr>
              <a:t>north.</a:t>
            </a:r>
          </a:p>
          <a:p>
            <a:pPr>
              <a:buNone/>
            </a:pPr>
            <a:r>
              <a:rPr lang="en-US" sz="2400" dirty="0">
                <a:latin typeface="Cambria Math" pitchFamily="18" charset="0"/>
                <a:ea typeface="Cambria Math" pitchFamily="18" charset="0"/>
              </a:rPr>
              <a:t>	</a:t>
            </a:r>
            <a:r>
              <a:rPr lang="en-US" sz="2400" dirty="0" smtClean="0">
                <a:latin typeface="Cambria Math" pitchFamily="18" charset="0"/>
                <a:ea typeface="Cambria Math" pitchFamily="18" charset="0"/>
              </a:rPr>
              <a:t>	</a:t>
            </a:r>
            <a:r>
              <a:rPr lang="en-US" sz="2000" dirty="0" smtClean="0">
                <a:latin typeface="Cambria Math" pitchFamily="18" charset="0"/>
                <a:ea typeface="Cambria Math" pitchFamily="18" charset="0"/>
              </a:rPr>
              <a:t>Vladimir Putin, 8 November 2012</a:t>
            </a:r>
            <a:endParaRPr lang="en-US" sz="2000" dirty="0">
              <a:latin typeface="Cambria Math" pitchFamily="18" charset="0"/>
              <a:ea typeface="Cambria Math" pitchFamily="18" charset="0"/>
            </a:endParaRPr>
          </a:p>
        </p:txBody>
      </p:sp>
      <p:pic>
        <p:nvPicPr>
          <p:cNvPr id="10" name="Content Placeholder 9" descr="sevmorput.png"/>
          <p:cNvPicPr>
            <a:picLocks noGrp="1" noChangeAspect="1"/>
          </p:cNvPicPr>
          <p:nvPr>
            <p:ph sz="half" idx="2"/>
          </p:nvPr>
        </p:nvPicPr>
        <p:blipFill>
          <a:blip r:embed="rId2" cstate="print"/>
          <a:stretch>
            <a:fillRect/>
          </a:stretch>
        </p:blipFill>
        <p:spPr>
          <a:xfrm>
            <a:off x="4716016" y="1412776"/>
            <a:ext cx="4209003" cy="3168352"/>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rrowheads="1"/>
          </p:cNvSpPr>
          <p:nvPr>
            <p:ph type="title"/>
          </p:nvPr>
        </p:nvSpPr>
        <p:spPr>
          <a:gradFill rotWithShape="1">
            <a:gsLst>
              <a:gs pos="0">
                <a:srgbClr val="0099FF">
                  <a:gamma/>
                  <a:shade val="46275"/>
                  <a:invGamma/>
                </a:srgbClr>
              </a:gs>
              <a:gs pos="50000">
                <a:srgbClr val="0099FF"/>
              </a:gs>
              <a:gs pos="100000">
                <a:srgbClr val="0099FF">
                  <a:gamma/>
                  <a:shade val="46275"/>
                  <a:invGamma/>
                </a:srgbClr>
              </a:gs>
            </a:gsLst>
            <a:lin ang="5400000" scaled="1"/>
          </a:gradFill>
        </p:spPr>
        <p:txBody>
          <a:bodyPr/>
          <a:lstStyle/>
          <a:p>
            <a:r>
              <a:rPr lang="nb-NO" dirty="0">
                <a:latin typeface="Cambria Math" pitchFamily="18" charset="0"/>
                <a:ea typeface="Cambria Math" pitchFamily="18" charset="0"/>
              </a:rPr>
              <a:t>It is actually not that promising</a:t>
            </a:r>
            <a:endParaRPr lang="en-US" dirty="0">
              <a:latin typeface="Cambria Math" pitchFamily="18" charset="0"/>
              <a:ea typeface="Cambria Math" pitchFamily="18" charset="0"/>
            </a:endParaRPr>
          </a:p>
        </p:txBody>
      </p:sp>
      <p:pic>
        <p:nvPicPr>
          <p:cNvPr id="128006" name="Picture 6" descr="undisc-gas"/>
          <p:cNvPicPr>
            <a:picLocks noGrp="1" noChangeAspect="1" noChangeArrowheads="1"/>
          </p:cNvPicPr>
          <p:nvPr>
            <p:ph sz="half" idx="2"/>
          </p:nvPr>
        </p:nvPicPr>
        <p:blipFill>
          <a:blip r:embed="rId2" cstate="print"/>
          <a:srcRect/>
          <a:stretch>
            <a:fillRect/>
          </a:stretch>
        </p:blipFill>
        <p:spPr>
          <a:xfrm>
            <a:off x="3995936" y="1412776"/>
            <a:ext cx="4986338" cy="4013200"/>
          </a:xfrm>
          <a:noFill/>
          <a:ln/>
        </p:spPr>
      </p:pic>
      <p:pic>
        <p:nvPicPr>
          <p:cNvPr id="1026" name="Picture 2" descr="C:\Users\Pavel\Documents\Great Thoughts\Russia-Grand\Arctic\Gaz-Arctic.jpg"/>
          <p:cNvPicPr>
            <a:picLocks noGrp="1" noChangeAspect="1" noChangeArrowheads="1"/>
          </p:cNvPicPr>
          <p:nvPr>
            <p:ph sz="half" idx="1"/>
          </p:nvPr>
        </p:nvPicPr>
        <p:blipFill>
          <a:blip r:embed="rId3" cstate="print"/>
          <a:srcRect/>
          <a:stretch>
            <a:fillRect/>
          </a:stretch>
        </p:blipFill>
        <p:spPr bwMode="auto">
          <a:xfrm>
            <a:off x="251520" y="1412776"/>
            <a:ext cx="4154726" cy="44989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71" name="Picture 7" descr="yamal"/>
          <p:cNvPicPr>
            <a:picLocks noGrp="1" noChangeAspect="1" noChangeArrowheads="1"/>
          </p:cNvPicPr>
          <p:nvPr>
            <p:ph/>
          </p:nvPr>
        </p:nvPicPr>
        <p:blipFill>
          <a:blip r:embed="rId2" cstate="print"/>
          <a:srcRect/>
          <a:stretch>
            <a:fillRect/>
          </a:stretch>
        </p:blipFill>
        <p:spPr>
          <a:xfrm>
            <a:off x="179388" y="1484313"/>
            <a:ext cx="8540750" cy="5127625"/>
          </a:xfrm>
          <a:noFill/>
          <a:ln/>
        </p:spPr>
      </p:pic>
      <p:sp>
        <p:nvSpPr>
          <p:cNvPr id="88068" name="Rectangle 4"/>
          <p:cNvSpPr>
            <a:spLocks noGrp="1" noRot="1" noChangeArrowheads="1"/>
          </p:cNvSpPr>
          <p:nvPr>
            <p:ph type="title" idx="4294967295"/>
          </p:nvPr>
        </p:nvSpPr>
        <p:spPr>
          <a:xfrm>
            <a:off x="0" y="228600"/>
            <a:ext cx="8540750" cy="1143000"/>
          </a:xfrm>
          <a:gradFill rotWithShape="1">
            <a:gsLst>
              <a:gs pos="0">
                <a:srgbClr val="008080">
                  <a:gamma/>
                  <a:shade val="46275"/>
                  <a:invGamma/>
                </a:srgbClr>
              </a:gs>
              <a:gs pos="50000">
                <a:srgbClr val="008080"/>
              </a:gs>
              <a:gs pos="100000">
                <a:srgbClr val="008080">
                  <a:gamma/>
                  <a:shade val="46275"/>
                  <a:invGamma/>
                </a:srgbClr>
              </a:gs>
            </a:gsLst>
            <a:lin ang="5400000" scaled="1"/>
          </a:gradFill>
        </p:spPr>
        <p:txBody>
          <a:bodyPr/>
          <a:lstStyle/>
          <a:p>
            <a:r>
              <a:rPr lang="en-US" sz="4000" dirty="0" err="1" smtClean="0">
                <a:latin typeface="Cambria Math" pitchFamily="18" charset="0"/>
                <a:ea typeface="Cambria Math" pitchFamily="18" charset="0"/>
              </a:rPr>
              <a:t>Gazprom’s</a:t>
            </a:r>
            <a:r>
              <a:rPr lang="en-US" sz="4000" dirty="0" smtClean="0">
                <a:latin typeface="Cambria Math" pitchFamily="18" charset="0"/>
                <a:ea typeface="Cambria Math" pitchFamily="18" charset="0"/>
              </a:rPr>
              <a:t> main hope – </a:t>
            </a:r>
            <a:br>
              <a:rPr lang="en-US" sz="4000" dirty="0" smtClean="0">
                <a:latin typeface="Cambria Math" pitchFamily="18" charset="0"/>
                <a:ea typeface="Cambria Math" pitchFamily="18" charset="0"/>
              </a:rPr>
            </a:br>
            <a:r>
              <a:rPr lang="en-US" sz="4000" dirty="0" smtClean="0">
                <a:latin typeface="Cambria Math" pitchFamily="18" charset="0"/>
                <a:ea typeface="Cambria Math" pitchFamily="18" charset="0"/>
              </a:rPr>
              <a:t>and headache</a:t>
            </a:r>
            <a:endParaRPr lang="en-US" sz="4000" dirty="0">
              <a:latin typeface="Cambria Math" pitchFamily="18" charset="0"/>
              <a:ea typeface="Cambria Math" pitchFamily="18" charset="0"/>
            </a:endParaRPr>
          </a:p>
        </p:txBody>
      </p:sp>
    </p:spTree>
  </p:cSld>
  <p:clrMapOvr>
    <a:masterClrMapping/>
  </p:clrMapOvr>
</p:sld>
</file>

<file path=ppt/theme/theme1.xml><?xml version="1.0" encoding="utf-8"?>
<a:theme xmlns:a="http://schemas.openxmlformats.org/drawingml/2006/main" name="Compass">
  <a:themeElements>
    <a:clrScheme name="Compass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Compas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Compass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Compass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Compass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Compass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Compass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Compass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Compass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Compass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Compass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Compass</Template>
  <TotalTime>4208</TotalTime>
  <Words>180</Words>
  <Application>Microsoft Office PowerPoint</Application>
  <PresentationFormat>On-screen Show (4:3)</PresentationFormat>
  <Paragraphs>49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Compass</vt:lpstr>
      <vt:lpstr> Russian energy and security policies  in the Arctic </vt:lpstr>
      <vt:lpstr>Where Russia’s Arctic policy is going?</vt:lpstr>
      <vt:lpstr>Falling for own propaganda</vt:lpstr>
      <vt:lpstr>Arctic policy is about power</vt:lpstr>
      <vt:lpstr>Militarized geopolitics and  politicized oil-&amp;-gas business</vt:lpstr>
      <vt:lpstr>They used to say that what we have was all rusted iron</vt:lpstr>
      <vt:lpstr>Is military power really useful?</vt:lpstr>
      <vt:lpstr>It is actually not that promising</vt:lpstr>
      <vt:lpstr>Gazprom’s main hope –  and headache</vt:lpstr>
      <vt:lpstr>Trapped in the saturated market</vt:lpstr>
      <vt:lpstr>Shtokman – interesting experiment</vt:lpstr>
      <vt:lpstr>Laying and delaying claims</vt:lpstr>
      <vt:lpstr>Embracing International Cooperation in the Arctic</vt:lpstr>
      <vt:lpstr>Putin the Environmentalist</vt:lpstr>
      <vt:lpstr>What climate change?</vt:lpstr>
      <vt:lpstr>Drifting to self-isolation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Pavel</dc:creator>
  <cp:lastModifiedBy>Pavel</cp:lastModifiedBy>
  <cp:revision>189</cp:revision>
  <dcterms:created xsi:type="dcterms:W3CDTF">1601-01-01T00:00:00Z</dcterms:created>
  <dcterms:modified xsi:type="dcterms:W3CDTF">2013-04-14T05:48:01Z</dcterms:modified>
</cp:coreProperties>
</file>